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4"/>
  </p:notesMasterIdLst>
  <p:sldIdLst>
    <p:sldId id="307" r:id="rId2"/>
    <p:sldId id="306" r:id="rId3"/>
    <p:sldId id="268" r:id="rId4"/>
    <p:sldId id="266" r:id="rId5"/>
    <p:sldId id="265" r:id="rId6"/>
    <p:sldId id="309" r:id="rId7"/>
    <p:sldId id="311" r:id="rId8"/>
    <p:sldId id="288" r:id="rId9"/>
    <p:sldId id="282" r:id="rId10"/>
    <p:sldId id="263" r:id="rId11"/>
    <p:sldId id="258" r:id="rId12"/>
    <p:sldId id="281" r:id="rId13"/>
    <p:sldId id="285" r:id="rId14"/>
    <p:sldId id="256" r:id="rId15"/>
    <p:sldId id="257" r:id="rId16"/>
    <p:sldId id="312" r:id="rId17"/>
    <p:sldId id="287" r:id="rId18"/>
    <p:sldId id="290" r:id="rId19"/>
    <p:sldId id="291" r:id="rId20"/>
    <p:sldId id="292" r:id="rId21"/>
    <p:sldId id="303" r:id="rId22"/>
    <p:sldId id="295" r:id="rId23"/>
    <p:sldId id="273" r:id="rId24"/>
    <p:sldId id="286" r:id="rId25"/>
    <p:sldId id="276" r:id="rId26"/>
    <p:sldId id="277" r:id="rId27"/>
    <p:sldId id="302" r:id="rId28"/>
    <p:sldId id="284" r:id="rId29"/>
    <p:sldId id="278" r:id="rId30"/>
    <p:sldId id="279" r:id="rId31"/>
    <p:sldId id="283" r:id="rId32"/>
    <p:sldId id="293" r:id="rId33"/>
  </p:sldIdLst>
  <p:sldSz cx="9144000" cy="6858000" type="screen4x3"/>
  <p:notesSz cx="6858000" cy="9144000"/>
  <p:custDataLst>
    <p:tags r:id="rId35"/>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2980672-A674-4B43-BFDA-86475E9959EC}" v="57" dt="2024-07-02T08:52:38.904"/>
    <p1510:client id="{868F3F32-54C4-CCB5-0AF8-D567C8DE0C9B}" v="127" dt="2024-07-01T12:59:33.60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0724" autoAdjust="0"/>
    <p:restoredTop sz="94660"/>
  </p:normalViewPr>
  <p:slideViewPr>
    <p:cSldViewPr>
      <p:cViewPr varScale="1">
        <p:scale>
          <a:sx n="106" d="100"/>
          <a:sy n="106" d="100"/>
        </p:scale>
        <p:origin x="1284"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40"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gs" Target="tags/tag1.xml"/><Relationship Id="rId8" Type="http://schemas.openxmlformats.org/officeDocument/2006/relationships/slide" Target="slides/slide7.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478FC48-A978-4BC5-8299-1BDB2622F6EC}" type="datetimeFigureOut">
              <a:rPr lang="en-GB" smtClean="0"/>
              <a:t>02/07/2024</a:t>
            </a:fld>
            <a:endParaRPr lang="en-GB"/>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C9A3D8B-516A-42D6-91FF-FE3B4EE63781}" type="slidenum">
              <a:rPr lang="en-GB" smtClean="0"/>
              <a:t>‹#›</a:t>
            </a:fld>
            <a:endParaRPr lang="en-GB"/>
          </a:p>
        </p:txBody>
      </p:sp>
    </p:spTree>
    <p:extLst>
      <p:ext uri="{BB962C8B-B14F-4D97-AF65-F5344CB8AC3E}">
        <p14:creationId xmlns:p14="http://schemas.microsoft.com/office/powerpoint/2010/main" val="399885253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GWH</a:t>
            </a:r>
          </a:p>
        </p:txBody>
      </p:sp>
      <p:sp>
        <p:nvSpPr>
          <p:cNvPr id="4" name="Slide Number Placeholder 3"/>
          <p:cNvSpPr>
            <a:spLocks noGrp="1"/>
          </p:cNvSpPr>
          <p:nvPr>
            <p:ph type="sldNum" sz="quarter" idx="5"/>
          </p:nvPr>
        </p:nvSpPr>
        <p:spPr/>
        <p:txBody>
          <a:bodyPr/>
          <a:lstStyle/>
          <a:p>
            <a:fld id="{AC9A3D8B-516A-42D6-91FF-FE3B4EE63781}" type="slidenum">
              <a:rPr lang="en-GB" smtClean="0"/>
              <a:t>1</a:t>
            </a:fld>
            <a:endParaRPr lang="en-GB"/>
          </a:p>
        </p:txBody>
      </p:sp>
    </p:spTree>
    <p:extLst>
      <p:ext uri="{BB962C8B-B14F-4D97-AF65-F5344CB8AC3E}">
        <p14:creationId xmlns:p14="http://schemas.microsoft.com/office/powerpoint/2010/main" val="8513559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GWH</a:t>
            </a:r>
          </a:p>
        </p:txBody>
      </p:sp>
      <p:sp>
        <p:nvSpPr>
          <p:cNvPr id="4" name="Slide Number Placeholder 3"/>
          <p:cNvSpPr>
            <a:spLocks noGrp="1"/>
          </p:cNvSpPr>
          <p:nvPr>
            <p:ph type="sldNum" sz="quarter" idx="10"/>
          </p:nvPr>
        </p:nvSpPr>
        <p:spPr/>
        <p:txBody>
          <a:bodyPr/>
          <a:lstStyle/>
          <a:p>
            <a:fld id="{AC9A3D8B-516A-42D6-91FF-FE3B4EE63781}" type="slidenum">
              <a:rPr lang="en-GB" smtClean="0"/>
              <a:t>10</a:t>
            </a:fld>
            <a:endParaRPr lang="en-GB" dirty="0"/>
          </a:p>
        </p:txBody>
      </p:sp>
    </p:spTree>
    <p:extLst>
      <p:ext uri="{BB962C8B-B14F-4D97-AF65-F5344CB8AC3E}">
        <p14:creationId xmlns:p14="http://schemas.microsoft.com/office/powerpoint/2010/main" val="169166401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GWH</a:t>
            </a:r>
          </a:p>
        </p:txBody>
      </p:sp>
      <p:sp>
        <p:nvSpPr>
          <p:cNvPr id="4" name="Slide Number Placeholder 3"/>
          <p:cNvSpPr>
            <a:spLocks noGrp="1"/>
          </p:cNvSpPr>
          <p:nvPr>
            <p:ph type="sldNum" sz="quarter" idx="10"/>
          </p:nvPr>
        </p:nvSpPr>
        <p:spPr/>
        <p:txBody>
          <a:bodyPr/>
          <a:lstStyle/>
          <a:p>
            <a:fld id="{AC9A3D8B-516A-42D6-91FF-FE3B4EE63781}" type="slidenum">
              <a:rPr lang="en-GB" smtClean="0"/>
              <a:t>11</a:t>
            </a:fld>
            <a:endParaRPr lang="en-GB"/>
          </a:p>
        </p:txBody>
      </p:sp>
    </p:spTree>
    <p:extLst>
      <p:ext uri="{BB962C8B-B14F-4D97-AF65-F5344CB8AC3E}">
        <p14:creationId xmlns:p14="http://schemas.microsoft.com/office/powerpoint/2010/main" val="58788009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GWH</a:t>
            </a:r>
          </a:p>
        </p:txBody>
      </p:sp>
      <p:sp>
        <p:nvSpPr>
          <p:cNvPr id="4" name="Slide Number Placeholder 3"/>
          <p:cNvSpPr>
            <a:spLocks noGrp="1"/>
          </p:cNvSpPr>
          <p:nvPr>
            <p:ph type="sldNum" sz="quarter" idx="10"/>
          </p:nvPr>
        </p:nvSpPr>
        <p:spPr/>
        <p:txBody>
          <a:bodyPr/>
          <a:lstStyle/>
          <a:p>
            <a:fld id="{AC9A3D8B-516A-42D6-91FF-FE3B4EE63781}" type="slidenum">
              <a:rPr lang="en-GB" smtClean="0"/>
              <a:t>13</a:t>
            </a:fld>
            <a:endParaRPr lang="en-GB"/>
          </a:p>
        </p:txBody>
      </p:sp>
    </p:spTree>
    <p:extLst>
      <p:ext uri="{BB962C8B-B14F-4D97-AF65-F5344CB8AC3E}">
        <p14:creationId xmlns:p14="http://schemas.microsoft.com/office/powerpoint/2010/main" val="372674483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GWH</a:t>
            </a:r>
          </a:p>
        </p:txBody>
      </p:sp>
      <p:sp>
        <p:nvSpPr>
          <p:cNvPr id="4" name="Slide Number Placeholder 3"/>
          <p:cNvSpPr>
            <a:spLocks noGrp="1"/>
          </p:cNvSpPr>
          <p:nvPr>
            <p:ph type="sldNum" sz="quarter" idx="10"/>
          </p:nvPr>
        </p:nvSpPr>
        <p:spPr/>
        <p:txBody>
          <a:bodyPr/>
          <a:lstStyle/>
          <a:p>
            <a:fld id="{AC9A3D8B-516A-42D6-91FF-FE3B4EE63781}" type="slidenum">
              <a:rPr lang="en-GB" smtClean="0"/>
              <a:t>17</a:t>
            </a:fld>
            <a:endParaRPr lang="en-GB"/>
          </a:p>
        </p:txBody>
      </p:sp>
    </p:spTree>
    <p:extLst>
      <p:ext uri="{BB962C8B-B14F-4D97-AF65-F5344CB8AC3E}">
        <p14:creationId xmlns:p14="http://schemas.microsoft.com/office/powerpoint/2010/main" val="60831492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GWH</a:t>
            </a:r>
          </a:p>
        </p:txBody>
      </p:sp>
      <p:sp>
        <p:nvSpPr>
          <p:cNvPr id="4" name="Slide Number Placeholder 3"/>
          <p:cNvSpPr>
            <a:spLocks noGrp="1"/>
          </p:cNvSpPr>
          <p:nvPr>
            <p:ph type="sldNum" sz="quarter" idx="10"/>
          </p:nvPr>
        </p:nvSpPr>
        <p:spPr/>
        <p:txBody>
          <a:bodyPr/>
          <a:lstStyle/>
          <a:p>
            <a:fld id="{AC9A3D8B-516A-42D6-91FF-FE3B4EE63781}" type="slidenum">
              <a:rPr lang="en-GB" smtClean="0"/>
              <a:t>19</a:t>
            </a:fld>
            <a:endParaRPr lang="en-GB"/>
          </a:p>
        </p:txBody>
      </p:sp>
    </p:spTree>
    <p:extLst>
      <p:ext uri="{BB962C8B-B14F-4D97-AF65-F5344CB8AC3E}">
        <p14:creationId xmlns:p14="http://schemas.microsoft.com/office/powerpoint/2010/main" val="330559832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GWH</a:t>
            </a:r>
          </a:p>
        </p:txBody>
      </p:sp>
      <p:sp>
        <p:nvSpPr>
          <p:cNvPr id="4" name="Slide Number Placeholder 3"/>
          <p:cNvSpPr>
            <a:spLocks noGrp="1"/>
          </p:cNvSpPr>
          <p:nvPr>
            <p:ph type="sldNum" sz="quarter" idx="10"/>
          </p:nvPr>
        </p:nvSpPr>
        <p:spPr/>
        <p:txBody>
          <a:bodyPr/>
          <a:lstStyle/>
          <a:p>
            <a:fld id="{AC9A3D8B-516A-42D6-91FF-FE3B4EE63781}" type="slidenum">
              <a:rPr lang="en-GB" smtClean="0"/>
              <a:t>20</a:t>
            </a:fld>
            <a:endParaRPr lang="en-GB"/>
          </a:p>
        </p:txBody>
      </p:sp>
    </p:spTree>
    <p:extLst>
      <p:ext uri="{BB962C8B-B14F-4D97-AF65-F5344CB8AC3E}">
        <p14:creationId xmlns:p14="http://schemas.microsoft.com/office/powerpoint/2010/main" val="305930867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GPA</a:t>
            </a:r>
          </a:p>
        </p:txBody>
      </p:sp>
      <p:sp>
        <p:nvSpPr>
          <p:cNvPr id="4" name="Slide Number Placeholder 3"/>
          <p:cNvSpPr>
            <a:spLocks noGrp="1"/>
          </p:cNvSpPr>
          <p:nvPr>
            <p:ph type="sldNum" sz="quarter" idx="10"/>
          </p:nvPr>
        </p:nvSpPr>
        <p:spPr/>
        <p:txBody>
          <a:bodyPr/>
          <a:lstStyle/>
          <a:p>
            <a:fld id="{AC9A3D8B-516A-42D6-91FF-FE3B4EE63781}" type="slidenum">
              <a:rPr lang="en-GB" smtClean="0"/>
              <a:t>21</a:t>
            </a:fld>
            <a:endParaRPr lang="en-GB"/>
          </a:p>
        </p:txBody>
      </p:sp>
    </p:spTree>
    <p:extLst>
      <p:ext uri="{BB962C8B-B14F-4D97-AF65-F5344CB8AC3E}">
        <p14:creationId xmlns:p14="http://schemas.microsoft.com/office/powerpoint/2010/main" val="374864140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GPA</a:t>
            </a:r>
          </a:p>
        </p:txBody>
      </p:sp>
      <p:sp>
        <p:nvSpPr>
          <p:cNvPr id="4" name="Slide Number Placeholder 3"/>
          <p:cNvSpPr>
            <a:spLocks noGrp="1"/>
          </p:cNvSpPr>
          <p:nvPr>
            <p:ph type="sldNum" sz="quarter" idx="10"/>
          </p:nvPr>
        </p:nvSpPr>
        <p:spPr/>
        <p:txBody>
          <a:bodyPr/>
          <a:lstStyle/>
          <a:p>
            <a:fld id="{AC9A3D8B-516A-42D6-91FF-FE3B4EE63781}" type="slidenum">
              <a:rPr lang="en-GB" smtClean="0"/>
              <a:t>22</a:t>
            </a:fld>
            <a:endParaRPr lang="en-GB"/>
          </a:p>
        </p:txBody>
      </p:sp>
    </p:spTree>
    <p:extLst>
      <p:ext uri="{BB962C8B-B14F-4D97-AF65-F5344CB8AC3E}">
        <p14:creationId xmlns:p14="http://schemas.microsoft.com/office/powerpoint/2010/main" val="357434002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GPA</a:t>
            </a:r>
          </a:p>
        </p:txBody>
      </p:sp>
      <p:sp>
        <p:nvSpPr>
          <p:cNvPr id="4" name="Slide Number Placeholder 3"/>
          <p:cNvSpPr>
            <a:spLocks noGrp="1"/>
          </p:cNvSpPr>
          <p:nvPr>
            <p:ph type="sldNum" sz="quarter" idx="10"/>
          </p:nvPr>
        </p:nvSpPr>
        <p:spPr/>
        <p:txBody>
          <a:bodyPr/>
          <a:lstStyle/>
          <a:p>
            <a:fld id="{AC9A3D8B-516A-42D6-91FF-FE3B4EE63781}" type="slidenum">
              <a:rPr lang="en-GB" smtClean="0"/>
              <a:t>23</a:t>
            </a:fld>
            <a:endParaRPr lang="en-GB"/>
          </a:p>
        </p:txBody>
      </p:sp>
    </p:spTree>
    <p:extLst>
      <p:ext uri="{BB962C8B-B14F-4D97-AF65-F5344CB8AC3E}">
        <p14:creationId xmlns:p14="http://schemas.microsoft.com/office/powerpoint/2010/main" val="193802021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GPA</a:t>
            </a:r>
          </a:p>
        </p:txBody>
      </p:sp>
      <p:sp>
        <p:nvSpPr>
          <p:cNvPr id="4" name="Slide Number Placeholder 3"/>
          <p:cNvSpPr>
            <a:spLocks noGrp="1"/>
          </p:cNvSpPr>
          <p:nvPr>
            <p:ph type="sldNum" sz="quarter" idx="10"/>
          </p:nvPr>
        </p:nvSpPr>
        <p:spPr/>
        <p:txBody>
          <a:bodyPr/>
          <a:lstStyle/>
          <a:p>
            <a:fld id="{AC9A3D8B-516A-42D6-91FF-FE3B4EE63781}" type="slidenum">
              <a:rPr lang="en-GB" smtClean="0"/>
              <a:t>24</a:t>
            </a:fld>
            <a:endParaRPr lang="en-GB"/>
          </a:p>
        </p:txBody>
      </p:sp>
    </p:spTree>
    <p:extLst>
      <p:ext uri="{BB962C8B-B14F-4D97-AF65-F5344CB8AC3E}">
        <p14:creationId xmlns:p14="http://schemas.microsoft.com/office/powerpoint/2010/main" val="203788873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GWH</a:t>
            </a:r>
          </a:p>
        </p:txBody>
      </p:sp>
      <p:sp>
        <p:nvSpPr>
          <p:cNvPr id="4" name="Slide Number Placeholder 3"/>
          <p:cNvSpPr>
            <a:spLocks noGrp="1"/>
          </p:cNvSpPr>
          <p:nvPr>
            <p:ph type="sldNum" sz="quarter" idx="5"/>
          </p:nvPr>
        </p:nvSpPr>
        <p:spPr/>
        <p:txBody>
          <a:bodyPr/>
          <a:lstStyle/>
          <a:p>
            <a:fld id="{AC9A3D8B-516A-42D6-91FF-FE3B4EE63781}" type="slidenum">
              <a:rPr lang="en-GB" smtClean="0"/>
              <a:t>2</a:t>
            </a:fld>
            <a:endParaRPr lang="en-GB"/>
          </a:p>
        </p:txBody>
      </p:sp>
    </p:spTree>
    <p:extLst>
      <p:ext uri="{BB962C8B-B14F-4D97-AF65-F5344CB8AC3E}">
        <p14:creationId xmlns:p14="http://schemas.microsoft.com/office/powerpoint/2010/main" val="67568963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GPA</a:t>
            </a:r>
          </a:p>
        </p:txBody>
      </p:sp>
      <p:sp>
        <p:nvSpPr>
          <p:cNvPr id="4" name="Slide Number Placeholder 3"/>
          <p:cNvSpPr>
            <a:spLocks noGrp="1"/>
          </p:cNvSpPr>
          <p:nvPr>
            <p:ph type="sldNum" sz="quarter" idx="10"/>
          </p:nvPr>
        </p:nvSpPr>
        <p:spPr/>
        <p:txBody>
          <a:bodyPr/>
          <a:lstStyle/>
          <a:p>
            <a:fld id="{AC9A3D8B-516A-42D6-91FF-FE3B4EE63781}" type="slidenum">
              <a:rPr lang="en-GB" smtClean="0"/>
              <a:t>25</a:t>
            </a:fld>
            <a:endParaRPr lang="en-GB"/>
          </a:p>
        </p:txBody>
      </p:sp>
    </p:spTree>
    <p:extLst>
      <p:ext uri="{BB962C8B-B14F-4D97-AF65-F5344CB8AC3E}">
        <p14:creationId xmlns:p14="http://schemas.microsoft.com/office/powerpoint/2010/main" val="400907278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GPA</a:t>
            </a:r>
          </a:p>
        </p:txBody>
      </p:sp>
      <p:sp>
        <p:nvSpPr>
          <p:cNvPr id="4" name="Slide Number Placeholder 3"/>
          <p:cNvSpPr>
            <a:spLocks noGrp="1"/>
          </p:cNvSpPr>
          <p:nvPr>
            <p:ph type="sldNum" sz="quarter" idx="10"/>
          </p:nvPr>
        </p:nvSpPr>
        <p:spPr/>
        <p:txBody>
          <a:bodyPr/>
          <a:lstStyle/>
          <a:p>
            <a:fld id="{AC9A3D8B-516A-42D6-91FF-FE3B4EE63781}" type="slidenum">
              <a:rPr lang="en-GB" smtClean="0"/>
              <a:t>26</a:t>
            </a:fld>
            <a:endParaRPr lang="en-GB"/>
          </a:p>
        </p:txBody>
      </p:sp>
    </p:spTree>
    <p:extLst>
      <p:ext uri="{BB962C8B-B14F-4D97-AF65-F5344CB8AC3E}">
        <p14:creationId xmlns:p14="http://schemas.microsoft.com/office/powerpoint/2010/main" val="118765497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GPA</a:t>
            </a:r>
          </a:p>
        </p:txBody>
      </p:sp>
      <p:sp>
        <p:nvSpPr>
          <p:cNvPr id="4" name="Slide Number Placeholder 3"/>
          <p:cNvSpPr>
            <a:spLocks noGrp="1"/>
          </p:cNvSpPr>
          <p:nvPr>
            <p:ph type="sldNum" sz="quarter" idx="10"/>
          </p:nvPr>
        </p:nvSpPr>
        <p:spPr/>
        <p:txBody>
          <a:bodyPr/>
          <a:lstStyle/>
          <a:p>
            <a:fld id="{AC9A3D8B-516A-42D6-91FF-FE3B4EE63781}" type="slidenum">
              <a:rPr lang="en-GB" smtClean="0"/>
              <a:t>27</a:t>
            </a:fld>
            <a:endParaRPr lang="en-GB"/>
          </a:p>
        </p:txBody>
      </p:sp>
    </p:spTree>
    <p:extLst>
      <p:ext uri="{BB962C8B-B14F-4D97-AF65-F5344CB8AC3E}">
        <p14:creationId xmlns:p14="http://schemas.microsoft.com/office/powerpoint/2010/main" val="360986007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GPA</a:t>
            </a:r>
          </a:p>
        </p:txBody>
      </p:sp>
      <p:sp>
        <p:nvSpPr>
          <p:cNvPr id="4" name="Slide Number Placeholder 3"/>
          <p:cNvSpPr>
            <a:spLocks noGrp="1"/>
          </p:cNvSpPr>
          <p:nvPr>
            <p:ph type="sldNum" sz="quarter" idx="10"/>
          </p:nvPr>
        </p:nvSpPr>
        <p:spPr/>
        <p:txBody>
          <a:bodyPr/>
          <a:lstStyle/>
          <a:p>
            <a:fld id="{AC9A3D8B-516A-42D6-91FF-FE3B4EE63781}" type="slidenum">
              <a:rPr lang="en-GB" smtClean="0"/>
              <a:t>28</a:t>
            </a:fld>
            <a:endParaRPr lang="en-GB"/>
          </a:p>
        </p:txBody>
      </p:sp>
    </p:spTree>
    <p:extLst>
      <p:ext uri="{BB962C8B-B14F-4D97-AF65-F5344CB8AC3E}">
        <p14:creationId xmlns:p14="http://schemas.microsoft.com/office/powerpoint/2010/main" val="344830956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GPA</a:t>
            </a:r>
          </a:p>
        </p:txBody>
      </p:sp>
      <p:sp>
        <p:nvSpPr>
          <p:cNvPr id="4" name="Slide Number Placeholder 3"/>
          <p:cNvSpPr>
            <a:spLocks noGrp="1"/>
          </p:cNvSpPr>
          <p:nvPr>
            <p:ph type="sldNum" sz="quarter" idx="10"/>
          </p:nvPr>
        </p:nvSpPr>
        <p:spPr/>
        <p:txBody>
          <a:bodyPr/>
          <a:lstStyle/>
          <a:p>
            <a:fld id="{AC9A3D8B-516A-42D6-91FF-FE3B4EE63781}" type="slidenum">
              <a:rPr lang="en-GB" smtClean="0"/>
              <a:t>29</a:t>
            </a:fld>
            <a:endParaRPr lang="en-GB"/>
          </a:p>
        </p:txBody>
      </p:sp>
    </p:spTree>
    <p:extLst>
      <p:ext uri="{BB962C8B-B14F-4D97-AF65-F5344CB8AC3E}">
        <p14:creationId xmlns:p14="http://schemas.microsoft.com/office/powerpoint/2010/main" val="4061888325"/>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GPA</a:t>
            </a:r>
          </a:p>
        </p:txBody>
      </p:sp>
      <p:sp>
        <p:nvSpPr>
          <p:cNvPr id="4" name="Slide Number Placeholder 3"/>
          <p:cNvSpPr>
            <a:spLocks noGrp="1"/>
          </p:cNvSpPr>
          <p:nvPr>
            <p:ph type="sldNum" sz="quarter" idx="10"/>
          </p:nvPr>
        </p:nvSpPr>
        <p:spPr/>
        <p:txBody>
          <a:bodyPr/>
          <a:lstStyle/>
          <a:p>
            <a:fld id="{AC9A3D8B-516A-42D6-91FF-FE3B4EE63781}" type="slidenum">
              <a:rPr lang="en-GB" smtClean="0"/>
              <a:t>30</a:t>
            </a:fld>
            <a:endParaRPr lang="en-GB"/>
          </a:p>
        </p:txBody>
      </p:sp>
    </p:spTree>
    <p:extLst>
      <p:ext uri="{BB962C8B-B14F-4D97-AF65-F5344CB8AC3E}">
        <p14:creationId xmlns:p14="http://schemas.microsoft.com/office/powerpoint/2010/main" val="2109504988"/>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GPA</a:t>
            </a:r>
          </a:p>
        </p:txBody>
      </p:sp>
      <p:sp>
        <p:nvSpPr>
          <p:cNvPr id="4" name="Slide Number Placeholder 3"/>
          <p:cNvSpPr>
            <a:spLocks noGrp="1"/>
          </p:cNvSpPr>
          <p:nvPr>
            <p:ph type="sldNum" sz="quarter" idx="10"/>
          </p:nvPr>
        </p:nvSpPr>
        <p:spPr/>
        <p:txBody>
          <a:bodyPr/>
          <a:lstStyle/>
          <a:p>
            <a:fld id="{AC9A3D8B-516A-42D6-91FF-FE3B4EE63781}" type="slidenum">
              <a:rPr lang="en-GB" smtClean="0"/>
              <a:t>31</a:t>
            </a:fld>
            <a:endParaRPr lang="en-GB"/>
          </a:p>
        </p:txBody>
      </p:sp>
    </p:spTree>
    <p:extLst>
      <p:ext uri="{BB962C8B-B14F-4D97-AF65-F5344CB8AC3E}">
        <p14:creationId xmlns:p14="http://schemas.microsoft.com/office/powerpoint/2010/main" val="1120877820"/>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GWH</a:t>
            </a:r>
          </a:p>
        </p:txBody>
      </p:sp>
      <p:sp>
        <p:nvSpPr>
          <p:cNvPr id="4" name="Slide Number Placeholder 3"/>
          <p:cNvSpPr>
            <a:spLocks noGrp="1"/>
          </p:cNvSpPr>
          <p:nvPr>
            <p:ph type="sldNum" sz="quarter" idx="10"/>
          </p:nvPr>
        </p:nvSpPr>
        <p:spPr/>
        <p:txBody>
          <a:bodyPr/>
          <a:lstStyle/>
          <a:p>
            <a:fld id="{AC9A3D8B-516A-42D6-91FF-FE3B4EE63781}" type="slidenum">
              <a:rPr lang="en-GB" smtClean="0"/>
              <a:t>32</a:t>
            </a:fld>
            <a:endParaRPr lang="en-GB"/>
          </a:p>
        </p:txBody>
      </p:sp>
    </p:spTree>
    <p:extLst>
      <p:ext uri="{BB962C8B-B14F-4D97-AF65-F5344CB8AC3E}">
        <p14:creationId xmlns:p14="http://schemas.microsoft.com/office/powerpoint/2010/main" val="282100470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GWH</a:t>
            </a:r>
          </a:p>
        </p:txBody>
      </p:sp>
      <p:sp>
        <p:nvSpPr>
          <p:cNvPr id="4" name="Slide Number Placeholder 3"/>
          <p:cNvSpPr>
            <a:spLocks noGrp="1"/>
          </p:cNvSpPr>
          <p:nvPr>
            <p:ph type="sldNum" sz="quarter" idx="10"/>
          </p:nvPr>
        </p:nvSpPr>
        <p:spPr/>
        <p:txBody>
          <a:bodyPr/>
          <a:lstStyle/>
          <a:p>
            <a:fld id="{AC9A3D8B-516A-42D6-91FF-FE3B4EE63781}" type="slidenum">
              <a:rPr lang="en-GB" smtClean="0"/>
              <a:t>3</a:t>
            </a:fld>
            <a:endParaRPr lang="en-GB" dirty="0"/>
          </a:p>
        </p:txBody>
      </p:sp>
    </p:spTree>
    <p:extLst>
      <p:ext uri="{BB962C8B-B14F-4D97-AF65-F5344CB8AC3E}">
        <p14:creationId xmlns:p14="http://schemas.microsoft.com/office/powerpoint/2010/main" val="390046565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GWH</a:t>
            </a:r>
          </a:p>
        </p:txBody>
      </p:sp>
      <p:sp>
        <p:nvSpPr>
          <p:cNvPr id="4" name="Slide Number Placeholder 3"/>
          <p:cNvSpPr>
            <a:spLocks noGrp="1"/>
          </p:cNvSpPr>
          <p:nvPr>
            <p:ph type="sldNum" sz="quarter" idx="10"/>
          </p:nvPr>
        </p:nvSpPr>
        <p:spPr/>
        <p:txBody>
          <a:bodyPr/>
          <a:lstStyle/>
          <a:p>
            <a:fld id="{AC9A3D8B-516A-42D6-91FF-FE3B4EE63781}" type="slidenum">
              <a:rPr lang="en-GB" smtClean="0"/>
              <a:t>4</a:t>
            </a:fld>
            <a:endParaRPr lang="en-GB" dirty="0"/>
          </a:p>
        </p:txBody>
      </p:sp>
    </p:spTree>
    <p:extLst>
      <p:ext uri="{BB962C8B-B14F-4D97-AF65-F5344CB8AC3E}">
        <p14:creationId xmlns:p14="http://schemas.microsoft.com/office/powerpoint/2010/main" val="290535651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GWH</a:t>
            </a:r>
          </a:p>
        </p:txBody>
      </p:sp>
      <p:sp>
        <p:nvSpPr>
          <p:cNvPr id="4" name="Slide Number Placeholder 3"/>
          <p:cNvSpPr>
            <a:spLocks noGrp="1"/>
          </p:cNvSpPr>
          <p:nvPr>
            <p:ph type="sldNum" sz="quarter" idx="10"/>
          </p:nvPr>
        </p:nvSpPr>
        <p:spPr/>
        <p:txBody>
          <a:bodyPr/>
          <a:lstStyle/>
          <a:p>
            <a:fld id="{AC9A3D8B-516A-42D6-91FF-FE3B4EE63781}" type="slidenum">
              <a:rPr lang="en-GB" smtClean="0"/>
              <a:t>5</a:t>
            </a:fld>
            <a:endParaRPr lang="en-GB" dirty="0"/>
          </a:p>
        </p:txBody>
      </p:sp>
    </p:spTree>
    <p:extLst>
      <p:ext uri="{BB962C8B-B14F-4D97-AF65-F5344CB8AC3E}">
        <p14:creationId xmlns:p14="http://schemas.microsoft.com/office/powerpoint/2010/main" val="268515889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NJO</a:t>
            </a:r>
          </a:p>
        </p:txBody>
      </p:sp>
      <p:sp>
        <p:nvSpPr>
          <p:cNvPr id="4" name="Slide Number Placeholder 3"/>
          <p:cNvSpPr>
            <a:spLocks noGrp="1"/>
          </p:cNvSpPr>
          <p:nvPr>
            <p:ph type="sldNum" sz="quarter" idx="10"/>
          </p:nvPr>
        </p:nvSpPr>
        <p:spPr/>
        <p:txBody>
          <a:bodyPr/>
          <a:lstStyle/>
          <a:p>
            <a:fld id="{AC9A3D8B-516A-42D6-91FF-FE3B4EE63781}" type="slidenum">
              <a:rPr lang="en-GB" smtClean="0"/>
              <a:t>6</a:t>
            </a:fld>
            <a:endParaRPr lang="en-GB" dirty="0"/>
          </a:p>
        </p:txBody>
      </p:sp>
    </p:spTree>
    <p:extLst>
      <p:ext uri="{BB962C8B-B14F-4D97-AF65-F5344CB8AC3E}">
        <p14:creationId xmlns:p14="http://schemas.microsoft.com/office/powerpoint/2010/main" val="295028211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GPA to the end</a:t>
            </a:r>
          </a:p>
        </p:txBody>
      </p:sp>
      <p:sp>
        <p:nvSpPr>
          <p:cNvPr id="4" name="Slide Number Placeholder 3"/>
          <p:cNvSpPr>
            <a:spLocks noGrp="1"/>
          </p:cNvSpPr>
          <p:nvPr>
            <p:ph type="sldNum" sz="quarter" idx="10"/>
          </p:nvPr>
        </p:nvSpPr>
        <p:spPr/>
        <p:txBody>
          <a:bodyPr/>
          <a:lstStyle/>
          <a:p>
            <a:fld id="{AC9A3D8B-516A-42D6-91FF-FE3B4EE63781}" type="slidenum">
              <a:rPr lang="en-GB" smtClean="0"/>
              <a:t>7</a:t>
            </a:fld>
            <a:endParaRPr lang="en-GB" dirty="0"/>
          </a:p>
        </p:txBody>
      </p:sp>
    </p:spTree>
    <p:extLst>
      <p:ext uri="{BB962C8B-B14F-4D97-AF65-F5344CB8AC3E}">
        <p14:creationId xmlns:p14="http://schemas.microsoft.com/office/powerpoint/2010/main" val="279879567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GPA</a:t>
            </a:r>
          </a:p>
        </p:txBody>
      </p:sp>
      <p:sp>
        <p:nvSpPr>
          <p:cNvPr id="4" name="Slide Number Placeholder 3"/>
          <p:cNvSpPr>
            <a:spLocks noGrp="1"/>
          </p:cNvSpPr>
          <p:nvPr>
            <p:ph type="sldNum" sz="quarter" idx="10"/>
          </p:nvPr>
        </p:nvSpPr>
        <p:spPr/>
        <p:txBody>
          <a:bodyPr/>
          <a:lstStyle/>
          <a:p>
            <a:fld id="{AC9A3D8B-516A-42D6-91FF-FE3B4EE63781}" type="slidenum">
              <a:rPr lang="en-GB" smtClean="0"/>
              <a:t>8</a:t>
            </a:fld>
            <a:endParaRPr lang="en-GB"/>
          </a:p>
        </p:txBody>
      </p:sp>
    </p:spTree>
    <p:extLst>
      <p:ext uri="{BB962C8B-B14F-4D97-AF65-F5344CB8AC3E}">
        <p14:creationId xmlns:p14="http://schemas.microsoft.com/office/powerpoint/2010/main" val="121664166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GWH</a:t>
            </a:r>
          </a:p>
        </p:txBody>
      </p:sp>
      <p:sp>
        <p:nvSpPr>
          <p:cNvPr id="4" name="Slide Number Placeholder 3"/>
          <p:cNvSpPr>
            <a:spLocks noGrp="1"/>
          </p:cNvSpPr>
          <p:nvPr>
            <p:ph type="sldNum" sz="quarter" idx="10"/>
          </p:nvPr>
        </p:nvSpPr>
        <p:spPr/>
        <p:txBody>
          <a:bodyPr/>
          <a:lstStyle/>
          <a:p>
            <a:fld id="{AC9A3D8B-516A-42D6-91FF-FE3B4EE63781}" type="slidenum">
              <a:rPr lang="en-GB" smtClean="0"/>
              <a:t>9</a:t>
            </a:fld>
            <a:endParaRPr lang="en-GB"/>
          </a:p>
        </p:txBody>
      </p:sp>
    </p:spTree>
    <p:extLst>
      <p:ext uri="{BB962C8B-B14F-4D97-AF65-F5344CB8AC3E}">
        <p14:creationId xmlns:p14="http://schemas.microsoft.com/office/powerpoint/2010/main" val="24612879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FEABAC23-4D52-4188-A1CF-3628DE5AD252}" type="datetimeFigureOut">
              <a:rPr lang="en-GB" smtClean="0"/>
              <a:t>02/07/2024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04739B6-1F3C-461C-A69D-9E5C8A16FB09}" type="slidenum">
              <a:rPr lang="en-GB" smtClean="0"/>
              <a:t>‹#›</a:t>
            </a:fld>
            <a:endParaRPr lang="en-GB"/>
          </a:p>
        </p:txBody>
      </p:sp>
    </p:spTree>
    <p:extLst>
      <p:ext uri="{BB962C8B-B14F-4D97-AF65-F5344CB8AC3E}">
        <p14:creationId xmlns:p14="http://schemas.microsoft.com/office/powerpoint/2010/main" val="4505578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FEABAC23-4D52-4188-A1CF-3628DE5AD252}" type="datetimeFigureOut">
              <a:rPr lang="en-GB" smtClean="0"/>
              <a:t>02/07/2024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04739B6-1F3C-461C-A69D-9E5C8A16FB09}" type="slidenum">
              <a:rPr lang="en-GB" smtClean="0"/>
              <a:t>‹#›</a:t>
            </a:fld>
            <a:endParaRPr lang="en-GB"/>
          </a:p>
        </p:txBody>
      </p:sp>
    </p:spTree>
    <p:extLst>
      <p:ext uri="{BB962C8B-B14F-4D97-AF65-F5344CB8AC3E}">
        <p14:creationId xmlns:p14="http://schemas.microsoft.com/office/powerpoint/2010/main" val="39853592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FEABAC23-4D52-4188-A1CF-3628DE5AD252}" type="datetimeFigureOut">
              <a:rPr lang="en-GB" smtClean="0"/>
              <a:t>02/07/2024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04739B6-1F3C-461C-A69D-9E5C8A16FB09}" type="slidenum">
              <a:rPr lang="en-GB" smtClean="0"/>
              <a:t>‹#›</a:t>
            </a:fld>
            <a:endParaRPr lang="en-GB"/>
          </a:p>
        </p:txBody>
      </p:sp>
    </p:spTree>
    <p:extLst>
      <p:ext uri="{BB962C8B-B14F-4D97-AF65-F5344CB8AC3E}">
        <p14:creationId xmlns:p14="http://schemas.microsoft.com/office/powerpoint/2010/main" val="19926560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FEABAC23-4D52-4188-A1CF-3628DE5AD252}" type="datetimeFigureOut">
              <a:rPr lang="en-GB" smtClean="0"/>
              <a:t>02/07/2024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04739B6-1F3C-461C-A69D-9E5C8A16FB09}" type="slidenum">
              <a:rPr lang="en-GB" smtClean="0"/>
              <a:t>‹#›</a:t>
            </a:fld>
            <a:endParaRPr lang="en-GB"/>
          </a:p>
        </p:txBody>
      </p:sp>
    </p:spTree>
    <p:extLst>
      <p:ext uri="{BB962C8B-B14F-4D97-AF65-F5344CB8AC3E}">
        <p14:creationId xmlns:p14="http://schemas.microsoft.com/office/powerpoint/2010/main" val="29129471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EABAC23-4D52-4188-A1CF-3628DE5AD252}" type="datetimeFigureOut">
              <a:rPr lang="en-GB" smtClean="0"/>
              <a:t>02/07/2024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04739B6-1F3C-461C-A69D-9E5C8A16FB09}" type="slidenum">
              <a:rPr lang="en-GB" smtClean="0"/>
              <a:t>‹#›</a:t>
            </a:fld>
            <a:endParaRPr lang="en-GB"/>
          </a:p>
        </p:txBody>
      </p:sp>
    </p:spTree>
    <p:extLst>
      <p:ext uri="{BB962C8B-B14F-4D97-AF65-F5344CB8AC3E}">
        <p14:creationId xmlns:p14="http://schemas.microsoft.com/office/powerpoint/2010/main" val="27206949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FEABAC23-4D52-4188-A1CF-3628DE5AD252}" type="datetimeFigureOut">
              <a:rPr lang="en-GB" smtClean="0"/>
              <a:t>02/07/2024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04739B6-1F3C-461C-A69D-9E5C8A16FB09}" type="slidenum">
              <a:rPr lang="en-GB" smtClean="0"/>
              <a:t>‹#›</a:t>
            </a:fld>
            <a:endParaRPr lang="en-GB"/>
          </a:p>
        </p:txBody>
      </p:sp>
    </p:spTree>
    <p:extLst>
      <p:ext uri="{BB962C8B-B14F-4D97-AF65-F5344CB8AC3E}">
        <p14:creationId xmlns:p14="http://schemas.microsoft.com/office/powerpoint/2010/main" val="32144472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FEABAC23-4D52-4188-A1CF-3628DE5AD252}" type="datetimeFigureOut">
              <a:rPr lang="en-GB" smtClean="0"/>
              <a:t>02/07/2024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504739B6-1F3C-461C-A69D-9E5C8A16FB09}" type="slidenum">
              <a:rPr lang="en-GB" smtClean="0"/>
              <a:t>‹#›</a:t>
            </a:fld>
            <a:endParaRPr lang="en-GB"/>
          </a:p>
        </p:txBody>
      </p:sp>
    </p:spTree>
    <p:extLst>
      <p:ext uri="{BB962C8B-B14F-4D97-AF65-F5344CB8AC3E}">
        <p14:creationId xmlns:p14="http://schemas.microsoft.com/office/powerpoint/2010/main" val="40317050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FEABAC23-4D52-4188-A1CF-3628DE5AD252}" type="datetimeFigureOut">
              <a:rPr lang="en-GB" smtClean="0"/>
              <a:t>02/07/2024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504739B6-1F3C-461C-A69D-9E5C8A16FB09}" type="slidenum">
              <a:rPr lang="en-GB" smtClean="0"/>
              <a:t>‹#›</a:t>
            </a:fld>
            <a:endParaRPr lang="en-GB"/>
          </a:p>
        </p:txBody>
      </p:sp>
    </p:spTree>
    <p:extLst>
      <p:ext uri="{BB962C8B-B14F-4D97-AF65-F5344CB8AC3E}">
        <p14:creationId xmlns:p14="http://schemas.microsoft.com/office/powerpoint/2010/main" val="27766447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EABAC23-4D52-4188-A1CF-3628DE5AD252}" type="datetimeFigureOut">
              <a:rPr lang="en-GB" smtClean="0"/>
              <a:t>02/07/2024</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504739B6-1F3C-461C-A69D-9E5C8A16FB09}" type="slidenum">
              <a:rPr lang="en-GB" smtClean="0"/>
              <a:t>‹#›</a:t>
            </a:fld>
            <a:endParaRPr lang="en-GB"/>
          </a:p>
        </p:txBody>
      </p:sp>
    </p:spTree>
    <p:extLst>
      <p:ext uri="{BB962C8B-B14F-4D97-AF65-F5344CB8AC3E}">
        <p14:creationId xmlns:p14="http://schemas.microsoft.com/office/powerpoint/2010/main" val="15550013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EABAC23-4D52-4188-A1CF-3628DE5AD252}" type="datetimeFigureOut">
              <a:rPr lang="en-GB" smtClean="0"/>
              <a:t>02/07/2024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04739B6-1F3C-461C-A69D-9E5C8A16FB09}" type="slidenum">
              <a:rPr lang="en-GB" smtClean="0"/>
              <a:t>‹#›</a:t>
            </a:fld>
            <a:endParaRPr lang="en-GB"/>
          </a:p>
        </p:txBody>
      </p:sp>
    </p:spTree>
    <p:extLst>
      <p:ext uri="{BB962C8B-B14F-4D97-AF65-F5344CB8AC3E}">
        <p14:creationId xmlns:p14="http://schemas.microsoft.com/office/powerpoint/2010/main" val="20419535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EABAC23-4D52-4188-A1CF-3628DE5AD252}" type="datetimeFigureOut">
              <a:rPr lang="en-GB" smtClean="0"/>
              <a:t>02/07/2024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04739B6-1F3C-461C-A69D-9E5C8A16FB09}" type="slidenum">
              <a:rPr lang="en-GB" smtClean="0"/>
              <a:t>‹#›</a:t>
            </a:fld>
            <a:endParaRPr lang="en-GB"/>
          </a:p>
        </p:txBody>
      </p:sp>
    </p:spTree>
    <p:extLst>
      <p:ext uri="{BB962C8B-B14F-4D97-AF65-F5344CB8AC3E}">
        <p14:creationId xmlns:p14="http://schemas.microsoft.com/office/powerpoint/2010/main" val="4591672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EABAC23-4D52-4188-A1CF-3628DE5AD252}" type="datetimeFigureOut">
              <a:rPr lang="en-GB" smtClean="0"/>
              <a:t>02/07/2024</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4739B6-1F3C-461C-A69D-9E5C8A16FB09}" type="slidenum">
              <a:rPr lang="en-GB" smtClean="0"/>
              <a:t>‹#›</a:t>
            </a:fld>
            <a:endParaRPr lang="en-GB"/>
          </a:p>
        </p:txBody>
      </p:sp>
    </p:spTree>
    <p:extLst>
      <p:ext uri="{BB962C8B-B14F-4D97-AF65-F5344CB8AC3E}">
        <p14:creationId xmlns:p14="http://schemas.microsoft.com/office/powerpoint/2010/main" val="158393041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1.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1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2.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1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3.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1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4.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2.jpeg"/><Relationship Id="rId4" Type="http://schemas.openxmlformats.org/officeDocument/2006/relationships/image" Target="../media/image1.png"/></Relationships>
</file>

<file path=ppt/slides/_rels/slide2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5.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2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6.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2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7.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2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8.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2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9.xml"/><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2.jpeg"/></Relationships>
</file>

<file path=ppt/slides/_rels/slide2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0.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2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1.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2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2.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2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3.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2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4.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3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5.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3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6.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32.xml.rels><?xml version="1.0" encoding="UTF-8" standalone="yes"?>
<Relationships xmlns="http://schemas.openxmlformats.org/package/2006/relationships"><Relationship Id="rId3" Type="http://schemas.openxmlformats.org/officeDocument/2006/relationships/hyperlink" Target="about:blank" TargetMode="External"/><Relationship Id="rId2" Type="http://schemas.openxmlformats.org/officeDocument/2006/relationships/notesSlide" Target="../notesSlides/notesSlide27.xml"/><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2.jpeg"/><Relationship Id="rId4" Type="http://schemas.openxmlformats.org/officeDocument/2006/relationships/image" Target="../media/image1.png"/></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1.xml"/><Relationship Id="rId4" Type="http://schemas.openxmlformats.org/officeDocument/2006/relationships/image" Target="../media/image2.jpe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95536" y="2564904"/>
            <a:ext cx="8229600" cy="1143000"/>
          </a:xfrm>
        </p:spPr>
        <p:txBody>
          <a:bodyPr>
            <a:normAutofit fontScale="90000"/>
          </a:bodyPr>
          <a:lstStyle/>
          <a:p>
            <a:r>
              <a:rPr lang="en-GB" dirty="0"/>
              <a:t>Year 7 Transfer Evening 2024</a:t>
            </a:r>
            <a:br>
              <a:rPr lang="en-GB" dirty="0"/>
            </a:br>
            <a:br>
              <a:rPr lang="en-GB" dirty="0"/>
            </a:br>
            <a:r>
              <a:rPr lang="en-GB" sz="2700" dirty="0"/>
              <a:t>(This PowerPoint is on our website, in the Year 7 transition area)</a:t>
            </a:r>
            <a:endParaRPr lang="en-GB" dirty="0"/>
          </a:p>
        </p:txBody>
      </p:sp>
      <p:grpSp>
        <p:nvGrpSpPr>
          <p:cNvPr id="6" name="Group 5">
            <a:extLst>
              <a:ext uri="{FF2B5EF4-FFF2-40B4-BE49-F238E27FC236}">
                <a16:creationId xmlns:a16="http://schemas.microsoft.com/office/drawing/2014/main" id="{7139B889-A9E6-473A-A26D-17336F5B4F84}"/>
              </a:ext>
            </a:extLst>
          </p:cNvPr>
          <p:cNvGrpSpPr/>
          <p:nvPr/>
        </p:nvGrpSpPr>
        <p:grpSpPr>
          <a:xfrm>
            <a:off x="-1" y="0"/>
            <a:ext cx="9144002" cy="695148"/>
            <a:chOff x="-1" y="0"/>
            <a:chExt cx="9144002" cy="695148"/>
          </a:xfrm>
        </p:grpSpPr>
        <p:pic>
          <p:nvPicPr>
            <p:cNvPr id="7" name="Picture 6">
              <a:extLst>
                <a:ext uri="{FF2B5EF4-FFF2-40B4-BE49-F238E27FC236}">
                  <a16:creationId xmlns:a16="http://schemas.microsoft.com/office/drawing/2014/main" id="{78F916F6-E29F-4565-B8AC-D7EFF20CBDC8}"/>
                </a:ext>
              </a:extLst>
            </p:cNvPr>
            <p:cNvPicPr/>
            <p:nvPr/>
          </p:nvPicPr>
          <p:blipFill rotWithShape="1">
            <a:blip r:embed="rId3">
              <a:extLst>
                <a:ext uri="{28A0092B-C50C-407E-A947-70E740481C1C}">
                  <a14:useLocalDpi xmlns:a14="http://schemas.microsoft.com/office/drawing/2010/main" val="0"/>
                </a:ext>
              </a:extLst>
            </a:blip>
            <a:srcRect r="37475" b="-3133"/>
            <a:stretch/>
          </p:blipFill>
          <p:spPr>
            <a:xfrm>
              <a:off x="5446031" y="2242"/>
              <a:ext cx="3697970" cy="623457"/>
            </a:xfrm>
            <a:prstGeom prst="rect">
              <a:avLst/>
            </a:prstGeom>
          </p:spPr>
        </p:pic>
        <p:pic>
          <p:nvPicPr>
            <p:cNvPr id="8" name="Picture 7">
              <a:extLst>
                <a:ext uri="{FF2B5EF4-FFF2-40B4-BE49-F238E27FC236}">
                  <a16:creationId xmlns:a16="http://schemas.microsoft.com/office/drawing/2014/main" id="{FA595687-9DEE-4C9F-9CCA-9CA924533062}"/>
                </a:ext>
              </a:extLst>
            </p:cNvPr>
            <p:cNvPicPr/>
            <p:nvPr/>
          </p:nvPicPr>
          <p:blipFill rotWithShape="1">
            <a:blip r:embed="rId3">
              <a:extLst>
                <a:ext uri="{28A0092B-C50C-407E-A947-70E740481C1C}">
                  <a14:useLocalDpi xmlns:a14="http://schemas.microsoft.com/office/drawing/2010/main" val="0"/>
                </a:ext>
              </a:extLst>
            </a:blip>
            <a:srcRect l="7045" r="28864" b="-3133"/>
            <a:stretch/>
          </p:blipFill>
          <p:spPr>
            <a:xfrm>
              <a:off x="-1" y="0"/>
              <a:ext cx="3790573" cy="623457"/>
            </a:xfrm>
            <a:prstGeom prst="rect">
              <a:avLst/>
            </a:prstGeom>
          </p:spPr>
        </p:pic>
        <p:pic>
          <p:nvPicPr>
            <p:cNvPr id="9" name="Picture 8" descr="Hexagon banner head">
              <a:extLst>
                <a:ext uri="{FF2B5EF4-FFF2-40B4-BE49-F238E27FC236}">
                  <a16:creationId xmlns:a16="http://schemas.microsoft.com/office/drawing/2014/main" id="{F73B88CD-162D-4329-B65C-EF1D433C2DF9}"/>
                </a:ext>
              </a:extLst>
            </p:cNvPr>
            <p:cNvPicPr/>
            <p:nvPr/>
          </p:nvPicPr>
          <p:blipFill rotWithShape="1">
            <a:blip r:embed="rId4" cstate="print">
              <a:extLst>
                <a:ext uri="{28A0092B-C50C-407E-A947-70E740481C1C}">
                  <a14:useLocalDpi xmlns:a14="http://schemas.microsoft.com/office/drawing/2010/main" val="0"/>
                </a:ext>
              </a:extLst>
            </a:blip>
            <a:srcRect r="14721" b="-14621"/>
            <a:stretch/>
          </p:blipFill>
          <p:spPr bwMode="auto">
            <a:xfrm>
              <a:off x="2851301" y="2242"/>
              <a:ext cx="3441398" cy="692906"/>
            </a:xfrm>
            <a:prstGeom prst="rect">
              <a:avLst/>
            </a:prstGeom>
            <a:noFill/>
            <a:ln>
              <a:noFill/>
            </a:ln>
          </p:spPr>
        </p:pic>
      </p:grpSp>
    </p:spTree>
    <p:extLst>
      <p:ext uri="{BB962C8B-B14F-4D97-AF65-F5344CB8AC3E}">
        <p14:creationId xmlns:p14="http://schemas.microsoft.com/office/powerpoint/2010/main" val="249262148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3" name="Title 1"/>
          <p:cNvSpPr txBox="1">
            <a:spLocks/>
          </p:cNvSpPr>
          <p:nvPr/>
        </p:nvSpPr>
        <p:spPr>
          <a:xfrm>
            <a:off x="251520" y="706735"/>
            <a:ext cx="8442652"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defRPr/>
            </a:pPr>
            <a:r>
              <a:rPr lang="en-GB" b="1" dirty="0">
                <a:ea typeface="Verdana" panose="020B0604030504040204" pitchFamily="34" charset="0"/>
                <a:cs typeface="Verdana" panose="020B0604030504040204" pitchFamily="34" charset="0"/>
              </a:rPr>
              <a:t>Putting Learning into Context</a:t>
            </a:r>
          </a:p>
        </p:txBody>
      </p:sp>
      <p:sp>
        <p:nvSpPr>
          <p:cNvPr id="5" name="Content Placeholder 2"/>
          <p:cNvSpPr txBox="1">
            <a:spLocks/>
          </p:cNvSpPr>
          <p:nvPr/>
        </p:nvSpPr>
        <p:spPr>
          <a:xfrm>
            <a:off x="494670" y="1772816"/>
            <a:ext cx="8229600" cy="3992563"/>
          </a:xfrm>
          <a:prstGeom prst="rect">
            <a:avLst/>
          </a:prstGeom>
        </p:spPr>
        <p:txBody>
          <a:bodyPr vert="horz" lIns="91440" tIns="45720" rIns="91440" bIns="45720" rtlCol="0" anchor="t">
            <a:normAutofit fontScale="92500" lnSpcReduction="10000"/>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marL="457200" indent="-457200" algn="l">
              <a:buFont typeface="Arial" panose="020B0604020202020204" pitchFamily="34" charset="0"/>
              <a:buChar char="•"/>
            </a:pPr>
            <a:r>
              <a:rPr lang="en-GB" dirty="0">
                <a:solidFill>
                  <a:schemeClr val="tx1"/>
                </a:solidFill>
                <a:latin typeface="+mj-lt"/>
                <a:ea typeface="Verdana"/>
                <a:cs typeface="Verdana" panose="020B0604030504040204" pitchFamily="34" charset="0"/>
              </a:rPr>
              <a:t>Approximately 25% of companies have implemented AI to tackle labour shortages.</a:t>
            </a:r>
          </a:p>
          <a:p>
            <a:pPr marL="457200" indent="-457200" algn="l">
              <a:buFont typeface="Arial" panose="020B0604020202020204" pitchFamily="34" charset="0"/>
              <a:buChar char="•"/>
              <a:defRPr/>
            </a:pPr>
            <a:r>
              <a:rPr lang="en-GB" dirty="0">
                <a:solidFill>
                  <a:schemeClr val="tx1"/>
                </a:solidFill>
                <a:latin typeface="+mj-lt"/>
                <a:ea typeface="Verdana"/>
                <a:cs typeface="Verdana" panose="020B0604030504040204" pitchFamily="34" charset="0"/>
              </a:rPr>
              <a:t>We need to teach them the skills of adaptability, resourcefulness, resilience… and certainly following the pandemic students, families and schools have had to work differently. We are here to support and have the students at the heart of all we do.</a:t>
            </a:r>
          </a:p>
          <a:p>
            <a:pPr marL="457200" indent="-457200" algn="l">
              <a:buFont typeface="Arial" panose="020B0604020202020204" pitchFamily="34" charset="0"/>
              <a:buChar char="•"/>
              <a:defRPr/>
            </a:pPr>
            <a:r>
              <a:rPr lang="en-GB" dirty="0">
                <a:solidFill>
                  <a:schemeClr val="tx1"/>
                </a:solidFill>
                <a:latin typeface="+mj-lt"/>
                <a:ea typeface="Verdana"/>
                <a:cs typeface="Verdana" panose="020B0604030504040204" pitchFamily="34" charset="0"/>
              </a:rPr>
              <a:t>Literacy is key.</a:t>
            </a:r>
          </a:p>
          <a:p>
            <a:pPr>
              <a:defRPr/>
            </a:pPr>
            <a:endParaRPr lang="en-GB" dirty="0"/>
          </a:p>
        </p:txBody>
      </p:sp>
      <p:grpSp>
        <p:nvGrpSpPr>
          <p:cNvPr id="6" name="Group 5">
            <a:extLst>
              <a:ext uri="{FF2B5EF4-FFF2-40B4-BE49-F238E27FC236}">
                <a16:creationId xmlns:a16="http://schemas.microsoft.com/office/drawing/2014/main" id="{9F6966B4-C324-4EEC-8FED-9AFA1D24F173}"/>
              </a:ext>
            </a:extLst>
          </p:cNvPr>
          <p:cNvGrpSpPr/>
          <p:nvPr/>
        </p:nvGrpSpPr>
        <p:grpSpPr>
          <a:xfrm>
            <a:off x="-1" y="0"/>
            <a:ext cx="9144002" cy="695148"/>
            <a:chOff x="-1" y="0"/>
            <a:chExt cx="9144002" cy="695148"/>
          </a:xfrm>
        </p:grpSpPr>
        <p:pic>
          <p:nvPicPr>
            <p:cNvPr id="7" name="Picture 6">
              <a:extLst>
                <a:ext uri="{FF2B5EF4-FFF2-40B4-BE49-F238E27FC236}">
                  <a16:creationId xmlns:a16="http://schemas.microsoft.com/office/drawing/2014/main" id="{E35A748A-4E4D-41BA-B245-56E7B6ECB29E}"/>
                </a:ext>
              </a:extLst>
            </p:cNvPr>
            <p:cNvPicPr/>
            <p:nvPr/>
          </p:nvPicPr>
          <p:blipFill rotWithShape="1">
            <a:blip r:embed="rId3">
              <a:extLst>
                <a:ext uri="{28A0092B-C50C-407E-A947-70E740481C1C}">
                  <a14:useLocalDpi xmlns:a14="http://schemas.microsoft.com/office/drawing/2010/main" val="0"/>
                </a:ext>
              </a:extLst>
            </a:blip>
            <a:srcRect r="37475" b="-3133"/>
            <a:stretch/>
          </p:blipFill>
          <p:spPr>
            <a:xfrm>
              <a:off x="5446031" y="2242"/>
              <a:ext cx="3697970" cy="623457"/>
            </a:xfrm>
            <a:prstGeom prst="rect">
              <a:avLst/>
            </a:prstGeom>
          </p:spPr>
        </p:pic>
        <p:pic>
          <p:nvPicPr>
            <p:cNvPr id="8" name="Picture 7">
              <a:extLst>
                <a:ext uri="{FF2B5EF4-FFF2-40B4-BE49-F238E27FC236}">
                  <a16:creationId xmlns:a16="http://schemas.microsoft.com/office/drawing/2014/main" id="{3156D58E-BCA4-4B33-98F7-BAAA69F54610}"/>
                </a:ext>
              </a:extLst>
            </p:cNvPr>
            <p:cNvPicPr/>
            <p:nvPr/>
          </p:nvPicPr>
          <p:blipFill rotWithShape="1">
            <a:blip r:embed="rId3">
              <a:extLst>
                <a:ext uri="{28A0092B-C50C-407E-A947-70E740481C1C}">
                  <a14:useLocalDpi xmlns:a14="http://schemas.microsoft.com/office/drawing/2010/main" val="0"/>
                </a:ext>
              </a:extLst>
            </a:blip>
            <a:srcRect l="7045" r="28864" b="-3133"/>
            <a:stretch/>
          </p:blipFill>
          <p:spPr>
            <a:xfrm>
              <a:off x="-1" y="0"/>
              <a:ext cx="3790573" cy="623457"/>
            </a:xfrm>
            <a:prstGeom prst="rect">
              <a:avLst/>
            </a:prstGeom>
          </p:spPr>
        </p:pic>
        <p:pic>
          <p:nvPicPr>
            <p:cNvPr id="9" name="Picture 8" descr="Hexagon banner head">
              <a:extLst>
                <a:ext uri="{FF2B5EF4-FFF2-40B4-BE49-F238E27FC236}">
                  <a16:creationId xmlns:a16="http://schemas.microsoft.com/office/drawing/2014/main" id="{363B915E-7A24-4C54-B062-8E05BA4FE5B2}"/>
                </a:ext>
              </a:extLst>
            </p:cNvPr>
            <p:cNvPicPr/>
            <p:nvPr/>
          </p:nvPicPr>
          <p:blipFill rotWithShape="1">
            <a:blip r:embed="rId4" cstate="print">
              <a:extLst>
                <a:ext uri="{28A0092B-C50C-407E-A947-70E740481C1C}">
                  <a14:useLocalDpi xmlns:a14="http://schemas.microsoft.com/office/drawing/2010/main" val="0"/>
                </a:ext>
              </a:extLst>
            </a:blip>
            <a:srcRect r="14721" b="-14621"/>
            <a:stretch/>
          </p:blipFill>
          <p:spPr bwMode="auto">
            <a:xfrm>
              <a:off x="2851301" y="2242"/>
              <a:ext cx="3441398" cy="692906"/>
            </a:xfrm>
            <a:prstGeom prst="rect">
              <a:avLst/>
            </a:prstGeom>
            <a:noFill/>
            <a:ln>
              <a:noFill/>
            </a:ln>
          </p:spPr>
        </p:pic>
      </p:grpSp>
    </p:spTree>
    <p:extLst>
      <p:ext uri="{BB962C8B-B14F-4D97-AF65-F5344CB8AC3E}">
        <p14:creationId xmlns:p14="http://schemas.microsoft.com/office/powerpoint/2010/main" val="15443662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3" name="Rectangle 2"/>
          <p:cNvSpPr txBox="1">
            <a:spLocks noChangeArrowheads="1"/>
          </p:cNvSpPr>
          <p:nvPr/>
        </p:nvSpPr>
        <p:spPr>
          <a:xfrm>
            <a:off x="468854" y="1040557"/>
            <a:ext cx="82296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defRPr/>
            </a:pPr>
            <a:r>
              <a:rPr lang="en-GB" altLang="en-US" b="1" dirty="0">
                <a:ea typeface="Verdana" panose="020B0604030504040204" pitchFamily="34" charset="0"/>
                <a:cs typeface="Verdana" panose="020B0604030504040204" pitchFamily="34" charset="0"/>
              </a:rPr>
              <a:t>Subjects &amp; Home Learning</a:t>
            </a:r>
          </a:p>
        </p:txBody>
      </p:sp>
      <p:sp>
        <p:nvSpPr>
          <p:cNvPr id="5" name="Rectangle 3"/>
          <p:cNvSpPr txBox="1">
            <a:spLocks noChangeArrowheads="1"/>
          </p:cNvSpPr>
          <p:nvPr/>
        </p:nvSpPr>
        <p:spPr>
          <a:xfrm>
            <a:off x="425446" y="2183557"/>
            <a:ext cx="8229600" cy="4210050"/>
          </a:xfrm>
          <a:prstGeom prst="rect">
            <a:avLst/>
          </a:prstGeom>
        </p:spPr>
        <p:txBody>
          <a:bodyPr vert="horz" lIns="91440" tIns="45720" rIns="91440" bIns="45720" rtlCol="0" anchor="t">
            <a:normAutofit fontScale="92500"/>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marL="342900" indent="-342900" algn="l">
              <a:lnSpc>
                <a:spcPct val="120000"/>
              </a:lnSpc>
              <a:buFont typeface="Arial" panose="020B0604020202020204" pitchFamily="34" charset="0"/>
              <a:buChar char="•"/>
              <a:defRPr/>
            </a:pPr>
            <a:r>
              <a:rPr lang="en-GB" altLang="en-US" sz="2400" dirty="0">
                <a:solidFill>
                  <a:schemeClr val="tx1"/>
                </a:solidFill>
                <a:latin typeface="+mj-lt"/>
                <a:ea typeface="Verdana" panose="020B0604030504040204" pitchFamily="34" charset="0"/>
                <a:cs typeface="Verdana" panose="020B0604030504040204" pitchFamily="34" charset="0"/>
              </a:rPr>
              <a:t>Bring correct books and equipment for each day.</a:t>
            </a:r>
          </a:p>
          <a:p>
            <a:pPr marL="342900" indent="-342900" algn="l">
              <a:lnSpc>
                <a:spcPct val="120000"/>
              </a:lnSpc>
              <a:buFont typeface="Arial" panose="020B0604020202020204" pitchFamily="34" charset="0"/>
              <a:buChar char="•"/>
              <a:defRPr/>
            </a:pPr>
            <a:r>
              <a:rPr lang="en-GB" altLang="en-US" sz="2400" dirty="0">
                <a:solidFill>
                  <a:schemeClr val="tx1"/>
                </a:solidFill>
                <a:latin typeface="+mj-lt"/>
                <a:ea typeface="Verdana" panose="020B0604030504040204" pitchFamily="34" charset="0"/>
                <a:cs typeface="Verdana" panose="020B0604030504040204" pitchFamily="34" charset="0"/>
              </a:rPr>
              <a:t>Home Learning – no more than 3 subjects per night, we do not have a set timetable – 30 minutes each but at times more.</a:t>
            </a:r>
          </a:p>
          <a:p>
            <a:pPr marL="342900" indent="-342900" algn="l">
              <a:lnSpc>
                <a:spcPct val="120000"/>
              </a:lnSpc>
              <a:buFont typeface="Arial" panose="020B0604020202020204" pitchFamily="34" charset="0"/>
              <a:buChar char="•"/>
              <a:defRPr/>
            </a:pPr>
            <a:r>
              <a:rPr lang="en-GB" altLang="en-US" sz="2400" dirty="0">
                <a:solidFill>
                  <a:schemeClr val="tx1"/>
                </a:solidFill>
                <a:latin typeface="+mj-lt"/>
                <a:ea typeface="Verdana"/>
                <a:cs typeface="Verdana" panose="020B0604030504040204" pitchFamily="34" charset="0"/>
              </a:rPr>
              <a:t>Planners are now no longer used, we use our management information system, Arbor, for all homework to be recorded electronically, parent/carers shall have a login to this, showcasing all Home Learning, positive and negative behaviours.</a:t>
            </a:r>
          </a:p>
          <a:p>
            <a:pPr marL="342900" indent="-342900" algn="l">
              <a:lnSpc>
                <a:spcPct val="120000"/>
              </a:lnSpc>
              <a:buFont typeface="Arial" panose="020B0604020202020204" pitchFamily="34" charset="0"/>
              <a:buChar char="•"/>
              <a:defRPr/>
            </a:pPr>
            <a:r>
              <a:rPr lang="en-GB" altLang="en-US" sz="2400" dirty="0">
                <a:solidFill>
                  <a:schemeClr val="tx1"/>
                </a:solidFill>
                <a:latin typeface="+mj-lt"/>
                <a:ea typeface="Verdana" panose="020B0604030504040204" pitchFamily="34" charset="0"/>
                <a:cs typeface="Verdana" panose="020B0604030504040204" pitchFamily="34" charset="0"/>
              </a:rPr>
              <a:t>Logins shall be provided in the first week of term – September 2024.</a:t>
            </a:r>
          </a:p>
          <a:p>
            <a:pPr marL="342900" indent="-342900" algn="l">
              <a:buFont typeface="Arial" panose="020B0604020202020204" pitchFamily="34" charset="0"/>
              <a:buChar char="•"/>
              <a:defRPr/>
            </a:pPr>
            <a:endParaRPr lang="en-GB" altLang="en-US" sz="2500" dirty="0">
              <a:solidFill>
                <a:schemeClr val="accent1">
                  <a:lumMod val="75000"/>
                </a:schemeClr>
              </a:solidFill>
            </a:endParaRPr>
          </a:p>
        </p:txBody>
      </p:sp>
      <p:grpSp>
        <p:nvGrpSpPr>
          <p:cNvPr id="6" name="Group 5">
            <a:extLst>
              <a:ext uri="{FF2B5EF4-FFF2-40B4-BE49-F238E27FC236}">
                <a16:creationId xmlns:a16="http://schemas.microsoft.com/office/drawing/2014/main" id="{64E02C02-1707-4886-BE98-EDDF1AD82907}"/>
              </a:ext>
            </a:extLst>
          </p:cNvPr>
          <p:cNvGrpSpPr/>
          <p:nvPr/>
        </p:nvGrpSpPr>
        <p:grpSpPr>
          <a:xfrm>
            <a:off x="-1" y="0"/>
            <a:ext cx="9144002" cy="695148"/>
            <a:chOff x="-1" y="0"/>
            <a:chExt cx="9144002" cy="695148"/>
          </a:xfrm>
        </p:grpSpPr>
        <p:pic>
          <p:nvPicPr>
            <p:cNvPr id="7" name="Picture 6">
              <a:extLst>
                <a:ext uri="{FF2B5EF4-FFF2-40B4-BE49-F238E27FC236}">
                  <a16:creationId xmlns:a16="http://schemas.microsoft.com/office/drawing/2014/main" id="{35FCA61D-B5CB-4113-B829-EAA678E4E46E}"/>
                </a:ext>
              </a:extLst>
            </p:cNvPr>
            <p:cNvPicPr/>
            <p:nvPr/>
          </p:nvPicPr>
          <p:blipFill rotWithShape="1">
            <a:blip r:embed="rId3">
              <a:extLst>
                <a:ext uri="{28A0092B-C50C-407E-A947-70E740481C1C}">
                  <a14:useLocalDpi xmlns:a14="http://schemas.microsoft.com/office/drawing/2010/main" val="0"/>
                </a:ext>
              </a:extLst>
            </a:blip>
            <a:srcRect r="37475" b="-3133"/>
            <a:stretch/>
          </p:blipFill>
          <p:spPr>
            <a:xfrm>
              <a:off x="5446031" y="2242"/>
              <a:ext cx="3697970" cy="623457"/>
            </a:xfrm>
            <a:prstGeom prst="rect">
              <a:avLst/>
            </a:prstGeom>
          </p:spPr>
        </p:pic>
        <p:pic>
          <p:nvPicPr>
            <p:cNvPr id="8" name="Picture 7">
              <a:extLst>
                <a:ext uri="{FF2B5EF4-FFF2-40B4-BE49-F238E27FC236}">
                  <a16:creationId xmlns:a16="http://schemas.microsoft.com/office/drawing/2014/main" id="{670215A5-67B7-4F29-A4F1-C1DACEE0A4EE}"/>
                </a:ext>
              </a:extLst>
            </p:cNvPr>
            <p:cNvPicPr/>
            <p:nvPr/>
          </p:nvPicPr>
          <p:blipFill rotWithShape="1">
            <a:blip r:embed="rId3">
              <a:extLst>
                <a:ext uri="{28A0092B-C50C-407E-A947-70E740481C1C}">
                  <a14:useLocalDpi xmlns:a14="http://schemas.microsoft.com/office/drawing/2010/main" val="0"/>
                </a:ext>
              </a:extLst>
            </a:blip>
            <a:srcRect l="7045" r="28864" b="-3133"/>
            <a:stretch/>
          </p:blipFill>
          <p:spPr>
            <a:xfrm>
              <a:off x="-1" y="0"/>
              <a:ext cx="3790573" cy="623457"/>
            </a:xfrm>
            <a:prstGeom prst="rect">
              <a:avLst/>
            </a:prstGeom>
          </p:spPr>
        </p:pic>
        <p:pic>
          <p:nvPicPr>
            <p:cNvPr id="9" name="Picture 8" descr="Hexagon banner head">
              <a:extLst>
                <a:ext uri="{FF2B5EF4-FFF2-40B4-BE49-F238E27FC236}">
                  <a16:creationId xmlns:a16="http://schemas.microsoft.com/office/drawing/2014/main" id="{B2790553-81F9-4B59-BA57-CF7DB81F87DD}"/>
                </a:ext>
              </a:extLst>
            </p:cNvPr>
            <p:cNvPicPr/>
            <p:nvPr/>
          </p:nvPicPr>
          <p:blipFill rotWithShape="1">
            <a:blip r:embed="rId4" cstate="print">
              <a:extLst>
                <a:ext uri="{28A0092B-C50C-407E-A947-70E740481C1C}">
                  <a14:useLocalDpi xmlns:a14="http://schemas.microsoft.com/office/drawing/2010/main" val="0"/>
                </a:ext>
              </a:extLst>
            </a:blip>
            <a:srcRect r="14721" b="-14621"/>
            <a:stretch/>
          </p:blipFill>
          <p:spPr bwMode="auto">
            <a:xfrm>
              <a:off x="2851301" y="2242"/>
              <a:ext cx="3441398" cy="692906"/>
            </a:xfrm>
            <a:prstGeom prst="rect">
              <a:avLst/>
            </a:prstGeom>
            <a:noFill/>
            <a:ln>
              <a:noFill/>
            </a:ln>
          </p:spPr>
        </p:pic>
      </p:grpSp>
    </p:spTree>
    <p:extLst>
      <p:ext uri="{BB962C8B-B14F-4D97-AF65-F5344CB8AC3E}">
        <p14:creationId xmlns:p14="http://schemas.microsoft.com/office/powerpoint/2010/main" val="11198846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3" name="Title 1"/>
          <p:cNvSpPr txBox="1">
            <a:spLocks/>
          </p:cNvSpPr>
          <p:nvPr/>
        </p:nvSpPr>
        <p:spPr>
          <a:xfrm>
            <a:off x="464572" y="1031177"/>
            <a:ext cx="82296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defRPr/>
            </a:pPr>
            <a:r>
              <a:rPr lang="en-GB" altLang="en-US" b="1" dirty="0">
                <a:solidFill>
                  <a:schemeClr val="accent1">
                    <a:lumMod val="75000"/>
                  </a:schemeClr>
                </a:solidFill>
                <a:ea typeface="Verdana" panose="020B0604030504040204" pitchFamily="34" charset="0"/>
                <a:cs typeface="Verdana" panose="020B0604030504040204" pitchFamily="34" charset="0"/>
              </a:rPr>
              <a:t> </a:t>
            </a:r>
            <a:r>
              <a:rPr lang="en-GB" altLang="en-US" b="1" dirty="0">
                <a:ea typeface="Verdana" panose="020B0604030504040204" pitchFamily="34" charset="0"/>
                <a:cs typeface="Verdana" panose="020B0604030504040204" pitchFamily="34" charset="0"/>
              </a:rPr>
              <a:t>Cashless Catering</a:t>
            </a:r>
          </a:p>
        </p:txBody>
      </p:sp>
      <p:sp>
        <p:nvSpPr>
          <p:cNvPr id="5" name="Content Placeholder 2"/>
          <p:cNvSpPr txBox="1">
            <a:spLocks/>
          </p:cNvSpPr>
          <p:nvPr/>
        </p:nvSpPr>
        <p:spPr>
          <a:xfrm>
            <a:off x="457200" y="2174177"/>
            <a:ext cx="8229600" cy="4321175"/>
          </a:xfrm>
          <a:prstGeom prst="rect">
            <a:avLst/>
          </a:prstGeom>
        </p:spPr>
        <p:txBody>
          <a:bodyPr vert="horz" lIns="91440" tIns="45720" rIns="91440" bIns="45720" rtlCol="0" anchor="t">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marL="457200" indent="-457200" algn="l">
              <a:buFont typeface="Arial" panose="020B0604020202020204" pitchFamily="34" charset="0"/>
              <a:buChar char="•"/>
              <a:defRPr/>
            </a:pPr>
            <a:r>
              <a:rPr lang="en-GB" altLang="en-US" sz="2400" dirty="0">
                <a:solidFill>
                  <a:schemeClr val="tx1"/>
                </a:solidFill>
                <a:latin typeface="+mj-lt"/>
                <a:ea typeface="Verdana" panose="020B0604030504040204" pitchFamily="34" charset="0"/>
                <a:cs typeface="Verdana" panose="020B0604030504040204" pitchFamily="34" charset="0"/>
              </a:rPr>
              <a:t>In September students will need to use the Cashless Catering System.</a:t>
            </a:r>
          </a:p>
          <a:p>
            <a:pPr marL="457200" indent="-457200" algn="l">
              <a:buFont typeface="Arial" panose="020B0604020202020204" pitchFamily="34" charset="0"/>
              <a:buChar char="•"/>
              <a:defRPr/>
            </a:pPr>
            <a:endParaRPr lang="en-GB" altLang="en-US" sz="2400" dirty="0">
              <a:solidFill>
                <a:schemeClr val="tx1"/>
              </a:solidFill>
              <a:latin typeface="+mj-lt"/>
              <a:ea typeface="Verdana" panose="020B0604030504040204" pitchFamily="34" charset="0"/>
              <a:cs typeface="Verdana" panose="020B0604030504040204" pitchFamily="34" charset="0"/>
            </a:endParaRPr>
          </a:p>
          <a:p>
            <a:pPr marL="457200" indent="-457200" algn="l">
              <a:buFont typeface="Arial" panose="020B0604020202020204" pitchFamily="34" charset="0"/>
              <a:buChar char="•"/>
              <a:defRPr/>
            </a:pPr>
            <a:r>
              <a:rPr lang="en-GB" altLang="en-US" sz="2400" dirty="0">
                <a:solidFill>
                  <a:schemeClr val="tx1"/>
                </a:solidFill>
                <a:latin typeface="+mj-lt"/>
                <a:ea typeface="Verdana"/>
                <a:cs typeface="Verdana" panose="020B0604030504040204" pitchFamily="34" charset="0"/>
              </a:rPr>
              <a:t>Students will use biometrics for cashless catering</a:t>
            </a:r>
            <a:endParaRPr lang="en-GB" altLang="en-US" sz="2400" dirty="0">
              <a:solidFill>
                <a:schemeClr val="tx1"/>
              </a:solidFill>
              <a:latin typeface="+mj-lt"/>
              <a:ea typeface="Verdana" panose="020B0604030504040204" pitchFamily="34" charset="0"/>
              <a:cs typeface="Verdana" panose="020B0604030504040204" pitchFamily="34" charset="0"/>
            </a:endParaRPr>
          </a:p>
          <a:p>
            <a:pPr marL="457200" indent="-457200" algn="l">
              <a:buFont typeface="Arial" panose="020B0604020202020204" pitchFamily="34" charset="0"/>
              <a:buChar char="•"/>
              <a:defRPr/>
            </a:pPr>
            <a:endParaRPr lang="en-GB" altLang="en-US" sz="2400" dirty="0">
              <a:solidFill>
                <a:schemeClr val="tx1"/>
              </a:solidFill>
              <a:latin typeface="+mj-lt"/>
              <a:ea typeface="Verdana" panose="020B0604030504040204" pitchFamily="34" charset="0"/>
              <a:cs typeface="Verdana" panose="020B0604030504040204" pitchFamily="34" charset="0"/>
            </a:endParaRPr>
          </a:p>
          <a:p>
            <a:pPr marL="457200" indent="-457200" algn="l">
              <a:buFont typeface="Arial" panose="020B0604020202020204" pitchFamily="34" charset="0"/>
              <a:buChar char="•"/>
              <a:defRPr/>
            </a:pPr>
            <a:r>
              <a:rPr lang="en-GB" altLang="en-US" sz="2400" dirty="0">
                <a:solidFill>
                  <a:schemeClr val="tx1"/>
                </a:solidFill>
                <a:latin typeface="+mj-lt"/>
                <a:ea typeface="Verdana" panose="020B0604030504040204" pitchFamily="34" charset="0"/>
                <a:cs typeface="Verdana" panose="020B0604030504040204" pitchFamily="34" charset="0"/>
              </a:rPr>
              <a:t>Student accounts can be topped up:</a:t>
            </a:r>
          </a:p>
          <a:p>
            <a:pPr algn="l">
              <a:defRPr/>
            </a:pPr>
            <a:r>
              <a:rPr lang="en-GB" altLang="en-US" sz="2400" dirty="0">
                <a:solidFill>
                  <a:schemeClr val="tx1"/>
                </a:solidFill>
                <a:latin typeface="+mj-lt"/>
                <a:ea typeface="Verdana" panose="020B0604030504040204" pitchFamily="34" charset="0"/>
                <a:cs typeface="Verdana" panose="020B0604030504040204" pitchFamily="34" charset="0"/>
              </a:rPr>
              <a:t>Online using Parent Pay – you will receive a log-in.</a:t>
            </a:r>
          </a:p>
          <a:p>
            <a:pPr lvl="1" algn="l">
              <a:defRPr/>
            </a:pPr>
            <a:endParaRPr lang="en-GB" altLang="en-US" sz="2400" dirty="0">
              <a:solidFill>
                <a:schemeClr val="accent1">
                  <a:lumMod val="75000"/>
                </a:schemeClr>
              </a:solidFill>
              <a:latin typeface="+mj-lt"/>
              <a:ea typeface="Verdana" panose="020B0604030504040204" pitchFamily="34" charset="0"/>
              <a:cs typeface="Verdana" panose="020B0604030504040204" pitchFamily="34" charset="0"/>
            </a:endParaRPr>
          </a:p>
        </p:txBody>
      </p:sp>
      <p:grpSp>
        <p:nvGrpSpPr>
          <p:cNvPr id="6" name="Group 5">
            <a:extLst>
              <a:ext uri="{FF2B5EF4-FFF2-40B4-BE49-F238E27FC236}">
                <a16:creationId xmlns:a16="http://schemas.microsoft.com/office/drawing/2014/main" id="{A19C80A7-F961-4D10-AC5C-DC070C198D4C}"/>
              </a:ext>
            </a:extLst>
          </p:cNvPr>
          <p:cNvGrpSpPr/>
          <p:nvPr/>
        </p:nvGrpSpPr>
        <p:grpSpPr>
          <a:xfrm>
            <a:off x="-1" y="0"/>
            <a:ext cx="9144002" cy="695148"/>
            <a:chOff x="-1" y="0"/>
            <a:chExt cx="9144002" cy="695148"/>
          </a:xfrm>
        </p:grpSpPr>
        <p:pic>
          <p:nvPicPr>
            <p:cNvPr id="7" name="Picture 6">
              <a:extLst>
                <a:ext uri="{FF2B5EF4-FFF2-40B4-BE49-F238E27FC236}">
                  <a16:creationId xmlns:a16="http://schemas.microsoft.com/office/drawing/2014/main" id="{32816EDF-16BE-4A77-8A47-C48C96CEEB9D}"/>
                </a:ext>
              </a:extLst>
            </p:cNvPr>
            <p:cNvPicPr/>
            <p:nvPr/>
          </p:nvPicPr>
          <p:blipFill rotWithShape="1">
            <a:blip r:embed="rId2">
              <a:extLst>
                <a:ext uri="{28A0092B-C50C-407E-A947-70E740481C1C}">
                  <a14:useLocalDpi xmlns:a14="http://schemas.microsoft.com/office/drawing/2010/main" val="0"/>
                </a:ext>
              </a:extLst>
            </a:blip>
            <a:srcRect r="37475" b="-3133"/>
            <a:stretch/>
          </p:blipFill>
          <p:spPr>
            <a:xfrm>
              <a:off x="5446031" y="2242"/>
              <a:ext cx="3697970" cy="623457"/>
            </a:xfrm>
            <a:prstGeom prst="rect">
              <a:avLst/>
            </a:prstGeom>
          </p:spPr>
        </p:pic>
        <p:pic>
          <p:nvPicPr>
            <p:cNvPr id="8" name="Picture 7">
              <a:extLst>
                <a:ext uri="{FF2B5EF4-FFF2-40B4-BE49-F238E27FC236}">
                  <a16:creationId xmlns:a16="http://schemas.microsoft.com/office/drawing/2014/main" id="{EEB5406C-06FA-4DF6-A19E-44884C286EE7}"/>
                </a:ext>
              </a:extLst>
            </p:cNvPr>
            <p:cNvPicPr/>
            <p:nvPr/>
          </p:nvPicPr>
          <p:blipFill rotWithShape="1">
            <a:blip r:embed="rId2">
              <a:extLst>
                <a:ext uri="{28A0092B-C50C-407E-A947-70E740481C1C}">
                  <a14:useLocalDpi xmlns:a14="http://schemas.microsoft.com/office/drawing/2010/main" val="0"/>
                </a:ext>
              </a:extLst>
            </a:blip>
            <a:srcRect l="7045" r="28864" b="-3133"/>
            <a:stretch/>
          </p:blipFill>
          <p:spPr>
            <a:xfrm>
              <a:off x="-1" y="0"/>
              <a:ext cx="3790573" cy="623457"/>
            </a:xfrm>
            <a:prstGeom prst="rect">
              <a:avLst/>
            </a:prstGeom>
          </p:spPr>
        </p:pic>
        <p:pic>
          <p:nvPicPr>
            <p:cNvPr id="9" name="Picture 8" descr="Hexagon banner head">
              <a:extLst>
                <a:ext uri="{FF2B5EF4-FFF2-40B4-BE49-F238E27FC236}">
                  <a16:creationId xmlns:a16="http://schemas.microsoft.com/office/drawing/2014/main" id="{F0A20F9C-002D-4640-9352-011021BA8379}"/>
                </a:ext>
              </a:extLst>
            </p:cNvPr>
            <p:cNvPicPr/>
            <p:nvPr/>
          </p:nvPicPr>
          <p:blipFill rotWithShape="1">
            <a:blip r:embed="rId3" cstate="print">
              <a:extLst>
                <a:ext uri="{28A0092B-C50C-407E-A947-70E740481C1C}">
                  <a14:useLocalDpi xmlns:a14="http://schemas.microsoft.com/office/drawing/2010/main" val="0"/>
                </a:ext>
              </a:extLst>
            </a:blip>
            <a:srcRect r="14721" b="-14621"/>
            <a:stretch/>
          </p:blipFill>
          <p:spPr bwMode="auto">
            <a:xfrm>
              <a:off x="2851301" y="2242"/>
              <a:ext cx="3441398" cy="692906"/>
            </a:xfrm>
            <a:prstGeom prst="rect">
              <a:avLst/>
            </a:prstGeom>
            <a:noFill/>
            <a:ln>
              <a:noFill/>
            </a:ln>
          </p:spPr>
        </p:pic>
      </p:grpSp>
    </p:spTree>
    <p:extLst>
      <p:ext uri="{BB962C8B-B14F-4D97-AF65-F5344CB8AC3E}">
        <p14:creationId xmlns:p14="http://schemas.microsoft.com/office/powerpoint/2010/main" val="272370980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3" name="Rectangle 2"/>
          <p:cNvSpPr txBox="1">
            <a:spLocks noChangeArrowheads="1"/>
          </p:cNvSpPr>
          <p:nvPr/>
        </p:nvSpPr>
        <p:spPr>
          <a:xfrm>
            <a:off x="455177" y="1040557"/>
            <a:ext cx="82296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defRPr/>
            </a:pPr>
            <a:r>
              <a:rPr lang="en-GB" altLang="en-US" b="1" dirty="0">
                <a:ea typeface="Verdana" panose="020B0604030504040204" pitchFamily="34" charset="0"/>
                <a:cs typeface="Verdana" panose="020B0604030504040204" pitchFamily="34" charset="0"/>
              </a:rPr>
              <a:t>Lunchtime</a:t>
            </a:r>
          </a:p>
        </p:txBody>
      </p:sp>
      <p:sp>
        <p:nvSpPr>
          <p:cNvPr id="5" name="Rectangle 3"/>
          <p:cNvSpPr txBox="1">
            <a:spLocks noChangeArrowheads="1"/>
          </p:cNvSpPr>
          <p:nvPr/>
        </p:nvSpPr>
        <p:spPr>
          <a:xfrm>
            <a:off x="455177" y="2235563"/>
            <a:ext cx="8229600" cy="3549699"/>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marL="457200" indent="-457200" algn="l">
              <a:buFont typeface="Arial" panose="020B0604020202020204" pitchFamily="34" charset="0"/>
              <a:buChar char="•"/>
              <a:defRPr/>
            </a:pPr>
            <a:r>
              <a:rPr lang="en-GB" altLang="en-US" sz="2400" dirty="0">
                <a:solidFill>
                  <a:schemeClr val="tx1"/>
                </a:solidFill>
                <a:latin typeface="+mj-lt"/>
                <a:ea typeface="Verdana" panose="020B0604030504040204" pitchFamily="34" charset="0"/>
                <a:cs typeface="Verdana" panose="020B0604030504040204" pitchFamily="34" charset="0"/>
              </a:rPr>
              <a:t>School lunch or packed lunch.</a:t>
            </a:r>
          </a:p>
          <a:p>
            <a:pPr marL="457200" indent="-457200" algn="l">
              <a:buFont typeface="Arial" panose="020B0604020202020204" pitchFamily="34" charset="0"/>
              <a:buChar char="•"/>
              <a:defRPr/>
            </a:pPr>
            <a:r>
              <a:rPr lang="en-GB" altLang="en-US" sz="2400" dirty="0">
                <a:solidFill>
                  <a:schemeClr val="tx1"/>
                </a:solidFill>
                <a:latin typeface="+mj-lt"/>
                <a:ea typeface="Verdana" panose="020B0604030504040204" pitchFamily="34" charset="0"/>
                <a:cs typeface="Verdana" panose="020B0604030504040204" pitchFamily="34" charset="0"/>
              </a:rPr>
              <a:t>Going home for lunch with a letter and pass.</a:t>
            </a:r>
          </a:p>
          <a:p>
            <a:pPr marL="457200" indent="-457200" algn="l">
              <a:buFont typeface="Arial" panose="020B0604020202020204" pitchFamily="34" charset="0"/>
              <a:buChar char="•"/>
              <a:defRPr/>
            </a:pPr>
            <a:r>
              <a:rPr lang="en-GB" altLang="en-US" sz="2400" dirty="0">
                <a:solidFill>
                  <a:schemeClr val="tx1"/>
                </a:solidFill>
                <a:latin typeface="+mj-lt"/>
                <a:ea typeface="Verdana" panose="020B0604030504040204" pitchFamily="34" charset="0"/>
                <a:cs typeface="Verdana" panose="020B0604030504040204" pitchFamily="34" charset="0"/>
              </a:rPr>
              <a:t>Students are not permitted to go into Settle or Giggleswick at lunchtime through years 7 - 11</a:t>
            </a:r>
            <a:r>
              <a:rPr lang="en-GB" altLang="en-US" sz="2400" dirty="0">
                <a:solidFill>
                  <a:schemeClr val="tx1"/>
                </a:solidFill>
                <a:latin typeface="Verdana" panose="020B0604030504040204" pitchFamily="34" charset="0"/>
                <a:ea typeface="Verdana" panose="020B0604030504040204" pitchFamily="34" charset="0"/>
                <a:cs typeface="Verdana" panose="020B0604030504040204" pitchFamily="34" charset="0"/>
              </a:rPr>
              <a:t>.</a:t>
            </a:r>
          </a:p>
          <a:p>
            <a:pPr algn="l">
              <a:defRPr/>
            </a:pPr>
            <a:endParaRPr lang="en-GB" altLang="en-US" sz="2400" dirty="0">
              <a:solidFill>
                <a:schemeClr val="accent1">
                  <a:lumMod val="75000"/>
                </a:schemeClr>
              </a:solidFill>
              <a:latin typeface="Verdana" panose="020B0604030504040204" pitchFamily="34" charset="0"/>
              <a:ea typeface="Verdana" panose="020B0604030504040204" pitchFamily="34" charset="0"/>
              <a:cs typeface="Verdana" panose="020B0604030504040204" pitchFamily="34" charset="0"/>
            </a:endParaRPr>
          </a:p>
        </p:txBody>
      </p:sp>
      <p:grpSp>
        <p:nvGrpSpPr>
          <p:cNvPr id="6" name="Group 5">
            <a:extLst>
              <a:ext uri="{FF2B5EF4-FFF2-40B4-BE49-F238E27FC236}">
                <a16:creationId xmlns:a16="http://schemas.microsoft.com/office/drawing/2014/main" id="{9A8A1912-D5FC-46AE-BE8A-6361D72B736D}"/>
              </a:ext>
            </a:extLst>
          </p:cNvPr>
          <p:cNvGrpSpPr/>
          <p:nvPr/>
        </p:nvGrpSpPr>
        <p:grpSpPr>
          <a:xfrm>
            <a:off x="-1" y="0"/>
            <a:ext cx="9144002" cy="695148"/>
            <a:chOff x="-1" y="0"/>
            <a:chExt cx="9144002" cy="695148"/>
          </a:xfrm>
        </p:grpSpPr>
        <p:pic>
          <p:nvPicPr>
            <p:cNvPr id="7" name="Picture 6">
              <a:extLst>
                <a:ext uri="{FF2B5EF4-FFF2-40B4-BE49-F238E27FC236}">
                  <a16:creationId xmlns:a16="http://schemas.microsoft.com/office/drawing/2014/main" id="{03FDED87-A6F3-4E56-9806-1CF3EB01797B}"/>
                </a:ext>
              </a:extLst>
            </p:cNvPr>
            <p:cNvPicPr/>
            <p:nvPr/>
          </p:nvPicPr>
          <p:blipFill rotWithShape="1">
            <a:blip r:embed="rId3">
              <a:extLst>
                <a:ext uri="{28A0092B-C50C-407E-A947-70E740481C1C}">
                  <a14:useLocalDpi xmlns:a14="http://schemas.microsoft.com/office/drawing/2010/main" val="0"/>
                </a:ext>
              </a:extLst>
            </a:blip>
            <a:srcRect r="37475" b="-3133"/>
            <a:stretch/>
          </p:blipFill>
          <p:spPr>
            <a:xfrm>
              <a:off x="5446031" y="2242"/>
              <a:ext cx="3697970" cy="623457"/>
            </a:xfrm>
            <a:prstGeom prst="rect">
              <a:avLst/>
            </a:prstGeom>
          </p:spPr>
        </p:pic>
        <p:pic>
          <p:nvPicPr>
            <p:cNvPr id="8" name="Picture 7">
              <a:extLst>
                <a:ext uri="{FF2B5EF4-FFF2-40B4-BE49-F238E27FC236}">
                  <a16:creationId xmlns:a16="http://schemas.microsoft.com/office/drawing/2014/main" id="{6556EAC3-0C2F-492F-89CD-C41DC088B7BF}"/>
                </a:ext>
              </a:extLst>
            </p:cNvPr>
            <p:cNvPicPr/>
            <p:nvPr/>
          </p:nvPicPr>
          <p:blipFill rotWithShape="1">
            <a:blip r:embed="rId3">
              <a:extLst>
                <a:ext uri="{28A0092B-C50C-407E-A947-70E740481C1C}">
                  <a14:useLocalDpi xmlns:a14="http://schemas.microsoft.com/office/drawing/2010/main" val="0"/>
                </a:ext>
              </a:extLst>
            </a:blip>
            <a:srcRect l="7045" r="28864" b="-3133"/>
            <a:stretch/>
          </p:blipFill>
          <p:spPr>
            <a:xfrm>
              <a:off x="-1" y="0"/>
              <a:ext cx="3790573" cy="623457"/>
            </a:xfrm>
            <a:prstGeom prst="rect">
              <a:avLst/>
            </a:prstGeom>
          </p:spPr>
        </p:pic>
        <p:pic>
          <p:nvPicPr>
            <p:cNvPr id="9" name="Picture 8" descr="Hexagon banner head">
              <a:extLst>
                <a:ext uri="{FF2B5EF4-FFF2-40B4-BE49-F238E27FC236}">
                  <a16:creationId xmlns:a16="http://schemas.microsoft.com/office/drawing/2014/main" id="{AB60B7AA-8FC3-483B-832D-6EA5C3F658A6}"/>
                </a:ext>
              </a:extLst>
            </p:cNvPr>
            <p:cNvPicPr/>
            <p:nvPr/>
          </p:nvPicPr>
          <p:blipFill rotWithShape="1">
            <a:blip r:embed="rId4" cstate="print">
              <a:extLst>
                <a:ext uri="{28A0092B-C50C-407E-A947-70E740481C1C}">
                  <a14:useLocalDpi xmlns:a14="http://schemas.microsoft.com/office/drawing/2010/main" val="0"/>
                </a:ext>
              </a:extLst>
            </a:blip>
            <a:srcRect r="14721" b="-14621"/>
            <a:stretch/>
          </p:blipFill>
          <p:spPr bwMode="auto">
            <a:xfrm>
              <a:off x="2851301" y="2242"/>
              <a:ext cx="3441398" cy="692906"/>
            </a:xfrm>
            <a:prstGeom prst="rect">
              <a:avLst/>
            </a:prstGeom>
            <a:noFill/>
            <a:ln>
              <a:noFill/>
            </a:ln>
          </p:spPr>
        </p:pic>
      </p:grpSp>
    </p:spTree>
    <p:extLst>
      <p:ext uri="{BB962C8B-B14F-4D97-AF65-F5344CB8AC3E}">
        <p14:creationId xmlns:p14="http://schemas.microsoft.com/office/powerpoint/2010/main" val="31064128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4AA23132-B396-33D1-77BD-20FDA1F388D0}"/>
              </a:ext>
            </a:extLst>
          </p:cNvPr>
          <p:cNvSpPr>
            <a:spLocks noGrp="1"/>
          </p:cNvSpPr>
          <p:nvPr>
            <p:ph type="subTitle" idx="1"/>
          </p:nvPr>
        </p:nvSpPr>
        <p:spPr>
          <a:xfrm>
            <a:off x="526472" y="1124745"/>
            <a:ext cx="8014854" cy="4640618"/>
          </a:xfrm>
        </p:spPr>
        <p:txBody>
          <a:bodyPr>
            <a:normAutofit fontScale="62500" lnSpcReduction="20000"/>
          </a:bodyPr>
          <a:lstStyle/>
          <a:p>
            <a:r>
              <a:rPr lang="en-GB" dirty="0">
                <a:solidFill>
                  <a:schemeClr val="accent6">
                    <a:lumMod val="75000"/>
                  </a:schemeClr>
                </a:solidFill>
              </a:rPr>
              <a:t>WELCOME TO SETTLE COLLEGE DINING ROOM!</a:t>
            </a:r>
          </a:p>
          <a:p>
            <a:pPr marL="257175" indent="-257175" algn="l">
              <a:buFont typeface="Arial" panose="020B0604020202020204" pitchFamily="34" charset="0"/>
              <a:buChar char="•"/>
            </a:pPr>
            <a:r>
              <a:rPr lang="en-GB" dirty="0">
                <a:solidFill>
                  <a:schemeClr val="tx1"/>
                </a:solidFill>
              </a:rPr>
              <a:t>On transfer day, Year 6 can either pay with cash, or we can record what they’ve had and add it to their ParentPay account in September</a:t>
            </a:r>
          </a:p>
          <a:p>
            <a:pPr algn="l"/>
            <a:endParaRPr lang="en-GB" dirty="0">
              <a:solidFill>
                <a:schemeClr val="tx1"/>
              </a:solidFill>
            </a:endParaRPr>
          </a:p>
          <a:p>
            <a:pPr marL="257175" indent="-257175" algn="l">
              <a:buFont typeface="Arial" panose="020B0604020202020204" pitchFamily="34" charset="0"/>
              <a:buChar char="•"/>
            </a:pPr>
            <a:r>
              <a:rPr lang="en-GB" dirty="0">
                <a:solidFill>
                  <a:schemeClr val="tx1"/>
                </a:solidFill>
              </a:rPr>
              <a:t>Please pick up a price list to see how much things cost.</a:t>
            </a:r>
            <a:br>
              <a:rPr lang="en-GB" dirty="0">
                <a:solidFill>
                  <a:schemeClr val="tx1"/>
                </a:solidFill>
              </a:rPr>
            </a:br>
            <a:r>
              <a:rPr lang="en-GB" dirty="0">
                <a:solidFill>
                  <a:schemeClr val="tx1"/>
                </a:solidFill>
              </a:rPr>
              <a:t>Food can be bought at breakfast, break-time and lunch-time so it’s a good idea to discuss with your child how much they are allowed to spend!</a:t>
            </a:r>
          </a:p>
          <a:p>
            <a:pPr marL="257175" indent="-257175" algn="l">
              <a:buFont typeface="Arial" panose="020B0604020202020204" pitchFamily="34" charset="0"/>
              <a:buChar char="•"/>
            </a:pPr>
            <a:endParaRPr lang="en-GB" dirty="0">
              <a:solidFill>
                <a:schemeClr val="tx1"/>
              </a:solidFill>
            </a:endParaRPr>
          </a:p>
          <a:p>
            <a:pPr marL="257175" indent="-257175" algn="l">
              <a:buFont typeface="Arial" panose="020B0604020202020204" pitchFamily="34" charset="0"/>
              <a:buChar char="•"/>
            </a:pPr>
            <a:r>
              <a:rPr lang="en-GB" dirty="0">
                <a:solidFill>
                  <a:schemeClr val="tx1"/>
                </a:solidFill>
              </a:rPr>
              <a:t>An idea of what we serve:</a:t>
            </a:r>
            <a:br>
              <a:rPr lang="en-GB" dirty="0">
                <a:solidFill>
                  <a:schemeClr val="tx1"/>
                </a:solidFill>
              </a:rPr>
            </a:br>
            <a:r>
              <a:rPr lang="en-GB" b="1" dirty="0">
                <a:solidFill>
                  <a:schemeClr val="tx1"/>
                </a:solidFill>
              </a:rPr>
              <a:t>Morning break:</a:t>
            </a:r>
            <a:br>
              <a:rPr lang="en-GB" b="1" dirty="0">
                <a:solidFill>
                  <a:schemeClr val="tx1"/>
                </a:solidFill>
              </a:rPr>
            </a:br>
            <a:r>
              <a:rPr lang="en-GB" dirty="0">
                <a:solidFill>
                  <a:schemeClr val="tx1"/>
                </a:solidFill>
              </a:rPr>
              <a:t>Hot snacks (pizza, toasties, bagels), cold sandwiches, homemade traybakes</a:t>
            </a:r>
            <a:br>
              <a:rPr lang="en-GB" dirty="0">
                <a:solidFill>
                  <a:schemeClr val="tx1"/>
                </a:solidFill>
              </a:rPr>
            </a:br>
            <a:r>
              <a:rPr lang="en-GB" b="1" dirty="0">
                <a:solidFill>
                  <a:schemeClr val="tx1"/>
                </a:solidFill>
              </a:rPr>
              <a:t>Lunch:</a:t>
            </a:r>
            <a:br>
              <a:rPr lang="en-GB" b="1" dirty="0">
                <a:solidFill>
                  <a:schemeClr val="tx1"/>
                </a:solidFill>
              </a:rPr>
            </a:br>
            <a:r>
              <a:rPr lang="en-GB" u="sng" dirty="0">
                <a:solidFill>
                  <a:schemeClr val="tx1"/>
                </a:solidFill>
              </a:rPr>
              <a:t>Grab &amp; Go</a:t>
            </a:r>
            <a:r>
              <a:rPr lang="en-GB" dirty="0">
                <a:solidFill>
                  <a:schemeClr val="tx1"/>
                </a:solidFill>
              </a:rPr>
              <a:t>: Sandwiches, Wraps, Cold Pasta boxes, warm paninis. </a:t>
            </a:r>
            <a:br>
              <a:rPr lang="en-GB" dirty="0">
                <a:solidFill>
                  <a:schemeClr val="tx1"/>
                </a:solidFill>
              </a:rPr>
            </a:br>
            <a:r>
              <a:rPr lang="en-GB" dirty="0">
                <a:solidFill>
                  <a:schemeClr val="tx1"/>
                </a:solidFill>
              </a:rPr>
              <a:t>Home-made traybakes, Fresh Fruit, Yogurt, Jelly.</a:t>
            </a:r>
            <a:br>
              <a:rPr lang="en-GB" dirty="0">
                <a:solidFill>
                  <a:schemeClr val="tx1"/>
                </a:solidFill>
              </a:rPr>
            </a:br>
            <a:r>
              <a:rPr lang="en-GB" u="sng" dirty="0">
                <a:solidFill>
                  <a:schemeClr val="tx1"/>
                </a:solidFill>
              </a:rPr>
              <a:t>Eat in</a:t>
            </a:r>
            <a:r>
              <a:rPr lang="en-GB" dirty="0">
                <a:solidFill>
                  <a:schemeClr val="tx1"/>
                </a:solidFill>
              </a:rPr>
              <a:t>: Hot dinner (1 or 2 courses) which will be…</a:t>
            </a:r>
          </a:p>
        </p:txBody>
      </p:sp>
      <p:sp>
        <p:nvSpPr>
          <p:cNvPr id="4" name="Rectangle: Rounded Corners 3">
            <a:extLst>
              <a:ext uri="{FF2B5EF4-FFF2-40B4-BE49-F238E27FC236}">
                <a16:creationId xmlns:a16="http://schemas.microsoft.com/office/drawing/2014/main" id="{DA9643D9-9E39-70F2-46F8-8A6F32637574}"/>
              </a:ext>
            </a:extLst>
          </p:cNvPr>
          <p:cNvSpPr/>
          <p:nvPr/>
        </p:nvSpPr>
        <p:spPr>
          <a:xfrm>
            <a:off x="118620" y="908720"/>
            <a:ext cx="8830559" cy="5630653"/>
          </a:xfrm>
          <a:prstGeom prst="roundRect">
            <a:avLst/>
          </a:prstGeom>
          <a:noFill/>
          <a:ln>
            <a:solidFill>
              <a:schemeClr val="accent3"/>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sz="1350"/>
          </a:p>
        </p:txBody>
      </p:sp>
      <p:grpSp>
        <p:nvGrpSpPr>
          <p:cNvPr id="2" name="Group 1">
            <a:extLst>
              <a:ext uri="{FF2B5EF4-FFF2-40B4-BE49-F238E27FC236}">
                <a16:creationId xmlns:a16="http://schemas.microsoft.com/office/drawing/2014/main" id="{EF8A8267-FB03-6CFF-B4D8-592AC05F4182}"/>
              </a:ext>
            </a:extLst>
          </p:cNvPr>
          <p:cNvGrpSpPr/>
          <p:nvPr/>
        </p:nvGrpSpPr>
        <p:grpSpPr>
          <a:xfrm>
            <a:off x="-1" y="0"/>
            <a:ext cx="9144002" cy="695148"/>
            <a:chOff x="-1" y="0"/>
            <a:chExt cx="9144002" cy="695148"/>
          </a:xfrm>
        </p:grpSpPr>
        <p:pic>
          <p:nvPicPr>
            <p:cNvPr id="5" name="Picture 4">
              <a:extLst>
                <a:ext uri="{FF2B5EF4-FFF2-40B4-BE49-F238E27FC236}">
                  <a16:creationId xmlns:a16="http://schemas.microsoft.com/office/drawing/2014/main" id="{745A28A1-F855-EB0C-EC66-7A5ACBA0E581}"/>
                </a:ext>
              </a:extLst>
            </p:cNvPr>
            <p:cNvPicPr/>
            <p:nvPr/>
          </p:nvPicPr>
          <p:blipFill rotWithShape="1">
            <a:blip r:embed="rId2">
              <a:extLst>
                <a:ext uri="{28A0092B-C50C-407E-A947-70E740481C1C}">
                  <a14:useLocalDpi xmlns:a14="http://schemas.microsoft.com/office/drawing/2010/main" val="0"/>
                </a:ext>
              </a:extLst>
            </a:blip>
            <a:srcRect r="37475" b="-3133"/>
            <a:stretch/>
          </p:blipFill>
          <p:spPr>
            <a:xfrm>
              <a:off x="5446031" y="2242"/>
              <a:ext cx="3697970" cy="623457"/>
            </a:xfrm>
            <a:prstGeom prst="rect">
              <a:avLst/>
            </a:prstGeom>
          </p:spPr>
        </p:pic>
        <p:pic>
          <p:nvPicPr>
            <p:cNvPr id="6" name="Picture 5">
              <a:extLst>
                <a:ext uri="{FF2B5EF4-FFF2-40B4-BE49-F238E27FC236}">
                  <a16:creationId xmlns:a16="http://schemas.microsoft.com/office/drawing/2014/main" id="{BA3E69C4-FD41-EEE8-64E2-63CC496DC7C5}"/>
                </a:ext>
              </a:extLst>
            </p:cNvPr>
            <p:cNvPicPr/>
            <p:nvPr/>
          </p:nvPicPr>
          <p:blipFill rotWithShape="1">
            <a:blip r:embed="rId2">
              <a:extLst>
                <a:ext uri="{28A0092B-C50C-407E-A947-70E740481C1C}">
                  <a14:useLocalDpi xmlns:a14="http://schemas.microsoft.com/office/drawing/2010/main" val="0"/>
                </a:ext>
              </a:extLst>
            </a:blip>
            <a:srcRect l="7045" r="28864" b="-3133"/>
            <a:stretch/>
          </p:blipFill>
          <p:spPr>
            <a:xfrm>
              <a:off x="-1" y="0"/>
              <a:ext cx="3790573" cy="623457"/>
            </a:xfrm>
            <a:prstGeom prst="rect">
              <a:avLst/>
            </a:prstGeom>
          </p:spPr>
        </p:pic>
        <p:pic>
          <p:nvPicPr>
            <p:cNvPr id="7" name="Picture 6" descr="Hexagon banner head">
              <a:extLst>
                <a:ext uri="{FF2B5EF4-FFF2-40B4-BE49-F238E27FC236}">
                  <a16:creationId xmlns:a16="http://schemas.microsoft.com/office/drawing/2014/main" id="{56B07315-994C-A0C3-3364-03BE27FF0055}"/>
                </a:ext>
              </a:extLst>
            </p:cNvPr>
            <p:cNvPicPr/>
            <p:nvPr/>
          </p:nvPicPr>
          <p:blipFill rotWithShape="1">
            <a:blip r:embed="rId3" cstate="print">
              <a:extLst>
                <a:ext uri="{28A0092B-C50C-407E-A947-70E740481C1C}">
                  <a14:useLocalDpi xmlns:a14="http://schemas.microsoft.com/office/drawing/2010/main" val="0"/>
                </a:ext>
              </a:extLst>
            </a:blip>
            <a:srcRect r="14721" b="-14621"/>
            <a:stretch/>
          </p:blipFill>
          <p:spPr bwMode="auto">
            <a:xfrm>
              <a:off x="2851301" y="2242"/>
              <a:ext cx="3441398" cy="692906"/>
            </a:xfrm>
            <a:prstGeom prst="rect">
              <a:avLst/>
            </a:prstGeom>
            <a:noFill/>
            <a:ln>
              <a:noFill/>
            </a:ln>
          </p:spPr>
        </p:pic>
      </p:grpSp>
    </p:spTree>
    <p:extLst>
      <p:ext uri="{BB962C8B-B14F-4D97-AF65-F5344CB8AC3E}">
        <p14:creationId xmlns:p14="http://schemas.microsoft.com/office/powerpoint/2010/main" val="81122541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4AA23132-B396-33D1-77BD-20FDA1F388D0}"/>
              </a:ext>
            </a:extLst>
          </p:cNvPr>
          <p:cNvSpPr>
            <a:spLocks noGrp="1"/>
          </p:cNvSpPr>
          <p:nvPr>
            <p:ph type="subTitle" idx="1"/>
          </p:nvPr>
        </p:nvSpPr>
        <p:spPr>
          <a:xfrm>
            <a:off x="564573" y="1311679"/>
            <a:ext cx="8014854" cy="4082633"/>
          </a:xfrm>
        </p:spPr>
        <p:txBody>
          <a:bodyPr>
            <a:normAutofit fontScale="55000" lnSpcReduction="20000"/>
          </a:bodyPr>
          <a:lstStyle/>
          <a:p>
            <a:r>
              <a:rPr lang="en-GB" dirty="0">
                <a:solidFill>
                  <a:schemeClr val="accent6">
                    <a:lumMod val="75000"/>
                  </a:schemeClr>
                </a:solidFill>
              </a:rPr>
              <a:t>DINING ROOM – What will be served on transfer day?</a:t>
            </a:r>
          </a:p>
          <a:p>
            <a:pPr algn="l"/>
            <a:r>
              <a:rPr lang="en-GB" dirty="0">
                <a:solidFill>
                  <a:schemeClr val="tx1"/>
                </a:solidFill>
              </a:rPr>
              <a:t>Tomorrow’s hot meal is:</a:t>
            </a:r>
          </a:p>
          <a:p>
            <a:pPr algn="l"/>
            <a:r>
              <a:rPr lang="en-GB" dirty="0">
                <a:solidFill>
                  <a:schemeClr val="tx1"/>
                </a:solidFill>
              </a:rPr>
              <a:t> 	Roast Gammon with a Yorkshire Pudding</a:t>
            </a:r>
            <a:br>
              <a:rPr lang="en-GB" dirty="0">
                <a:solidFill>
                  <a:schemeClr val="tx1"/>
                </a:solidFill>
              </a:rPr>
            </a:br>
            <a:r>
              <a:rPr lang="en-GB" dirty="0">
                <a:solidFill>
                  <a:schemeClr val="tx1"/>
                </a:solidFill>
              </a:rPr>
              <a:t>	OR Vegetable Lasagne </a:t>
            </a:r>
            <a:br>
              <a:rPr lang="en-GB" dirty="0">
                <a:solidFill>
                  <a:schemeClr val="tx1"/>
                </a:solidFill>
              </a:rPr>
            </a:br>
            <a:r>
              <a:rPr lang="en-GB" dirty="0">
                <a:solidFill>
                  <a:schemeClr val="tx1"/>
                </a:solidFill>
              </a:rPr>
              <a:t>	Optional vegetables: Roast Potatoes, Cabbage, Leeks in cheesy sauce)</a:t>
            </a:r>
          </a:p>
          <a:p>
            <a:pPr algn="l"/>
            <a:r>
              <a:rPr lang="en-GB" dirty="0">
                <a:solidFill>
                  <a:schemeClr val="tx1"/>
                </a:solidFill>
              </a:rPr>
              <a:t>	Hot pudding: Sticky Toffee Pudding with Ice Cream</a:t>
            </a:r>
          </a:p>
          <a:p>
            <a:pPr algn="l"/>
            <a:r>
              <a:rPr lang="en-GB" dirty="0">
                <a:solidFill>
                  <a:schemeClr val="tx1"/>
                </a:solidFill>
              </a:rPr>
              <a:t>	Or choose a jacket potato</a:t>
            </a:r>
          </a:p>
          <a:p>
            <a:pPr algn="l"/>
            <a:r>
              <a:rPr lang="en-GB" dirty="0">
                <a:solidFill>
                  <a:schemeClr val="tx1"/>
                </a:solidFill>
              </a:rPr>
              <a:t>	Or choose a sandwich, wrap, panini etc and a home-made traybake</a:t>
            </a:r>
            <a:br>
              <a:rPr lang="en-GB" dirty="0">
                <a:solidFill>
                  <a:schemeClr val="tx1"/>
                </a:solidFill>
              </a:rPr>
            </a:br>
            <a:endParaRPr lang="en-GB" dirty="0">
              <a:solidFill>
                <a:schemeClr val="tx1"/>
              </a:solidFill>
            </a:endParaRPr>
          </a:p>
          <a:p>
            <a:pPr marL="257175" indent="-257175" algn="l">
              <a:buFont typeface="Arial" panose="020B0604020202020204" pitchFamily="34" charset="0"/>
              <a:buChar char="•"/>
            </a:pPr>
            <a:r>
              <a:rPr lang="en-GB" dirty="0">
                <a:solidFill>
                  <a:schemeClr val="tx1"/>
                </a:solidFill>
              </a:rPr>
              <a:t>You can pick whatever you want, you don’t have to have the things you don’t like!</a:t>
            </a:r>
          </a:p>
          <a:p>
            <a:pPr marL="257175" indent="-257175" algn="l">
              <a:buFont typeface="Arial" panose="020B0604020202020204" pitchFamily="34" charset="0"/>
              <a:buChar char="•"/>
            </a:pPr>
            <a:r>
              <a:rPr lang="en-GB" dirty="0">
                <a:solidFill>
                  <a:schemeClr val="tx1"/>
                </a:solidFill>
              </a:rPr>
              <a:t>You don’t have to be vegetarian to choose the vegetarian meal</a:t>
            </a:r>
          </a:p>
          <a:p>
            <a:pPr marL="257175" indent="-257175" algn="l">
              <a:buFont typeface="Arial" panose="020B0604020202020204" pitchFamily="34" charset="0"/>
              <a:buChar char="•"/>
            </a:pPr>
            <a:r>
              <a:rPr lang="en-GB" dirty="0">
                <a:solidFill>
                  <a:schemeClr val="tx1"/>
                </a:solidFill>
              </a:rPr>
              <a:t>Hot food is served on crockery so must be eaten in the Dining Room. </a:t>
            </a:r>
            <a:br>
              <a:rPr lang="en-GB" dirty="0">
                <a:solidFill>
                  <a:schemeClr val="tx1"/>
                </a:solidFill>
              </a:rPr>
            </a:br>
            <a:r>
              <a:rPr lang="en-GB" dirty="0">
                <a:solidFill>
                  <a:schemeClr val="tx1"/>
                </a:solidFill>
              </a:rPr>
              <a:t>For anything else you can eat in the dining room or take food outside</a:t>
            </a:r>
            <a:br>
              <a:rPr lang="en-GB" dirty="0">
                <a:solidFill>
                  <a:schemeClr val="tx1"/>
                </a:solidFill>
              </a:rPr>
            </a:br>
            <a:r>
              <a:rPr lang="en-GB" dirty="0">
                <a:solidFill>
                  <a:schemeClr val="tx1"/>
                </a:solidFill>
              </a:rPr>
              <a:t>– but DON’T EAT ON THE CORRIDORS!!!</a:t>
            </a:r>
          </a:p>
          <a:p>
            <a:pPr algn="l"/>
            <a:endParaRPr lang="en-GB" dirty="0"/>
          </a:p>
        </p:txBody>
      </p:sp>
      <p:sp>
        <p:nvSpPr>
          <p:cNvPr id="4" name="Rectangle: Rounded Corners 3">
            <a:extLst>
              <a:ext uri="{FF2B5EF4-FFF2-40B4-BE49-F238E27FC236}">
                <a16:creationId xmlns:a16="http://schemas.microsoft.com/office/drawing/2014/main" id="{B202BA36-EB88-F33D-CB89-0BFAC7A388E4}"/>
              </a:ext>
            </a:extLst>
          </p:cNvPr>
          <p:cNvSpPr/>
          <p:nvPr/>
        </p:nvSpPr>
        <p:spPr>
          <a:xfrm>
            <a:off x="148472" y="1005722"/>
            <a:ext cx="8830559" cy="4694549"/>
          </a:xfrm>
          <a:prstGeom prst="roundRect">
            <a:avLst/>
          </a:prstGeom>
          <a:noFill/>
          <a:ln>
            <a:solidFill>
              <a:schemeClr val="accent3"/>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sz="1350"/>
          </a:p>
        </p:txBody>
      </p:sp>
      <p:grpSp>
        <p:nvGrpSpPr>
          <p:cNvPr id="5" name="Group 4">
            <a:extLst>
              <a:ext uri="{FF2B5EF4-FFF2-40B4-BE49-F238E27FC236}">
                <a16:creationId xmlns:a16="http://schemas.microsoft.com/office/drawing/2014/main" id="{6CCA9D5F-AB09-9408-1065-112861142CD2}"/>
              </a:ext>
            </a:extLst>
          </p:cNvPr>
          <p:cNvGrpSpPr/>
          <p:nvPr/>
        </p:nvGrpSpPr>
        <p:grpSpPr>
          <a:xfrm>
            <a:off x="-1" y="0"/>
            <a:ext cx="9144002" cy="695148"/>
            <a:chOff x="-1" y="0"/>
            <a:chExt cx="9144002" cy="695148"/>
          </a:xfrm>
        </p:grpSpPr>
        <p:pic>
          <p:nvPicPr>
            <p:cNvPr id="6" name="Picture 5">
              <a:extLst>
                <a:ext uri="{FF2B5EF4-FFF2-40B4-BE49-F238E27FC236}">
                  <a16:creationId xmlns:a16="http://schemas.microsoft.com/office/drawing/2014/main" id="{3357218E-A3BA-2FE5-15C5-79396F47D290}"/>
                </a:ext>
              </a:extLst>
            </p:cNvPr>
            <p:cNvPicPr/>
            <p:nvPr/>
          </p:nvPicPr>
          <p:blipFill rotWithShape="1">
            <a:blip r:embed="rId2">
              <a:extLst>
                <a:ext uri="{28A0092B-C50C-407E-A947-70E740481C1C}">
                  <a14:useLocalDpi xmlns:a14="http://schemas.microsoft.com/office/drawing/2010/main" val="0"/>
                </a:ext>
              </a:extLst>
            </a:blip>
            <a:srcRect r="37475" b="-3133"/>
            <a:stretch/>
          </p:blipFill>
          <p:spPr>
            <a:xfrm>
              <a:off x="5446031" y="2242"/>
              <a:ext cx="3697970" cy="623457"/>
            </a:xfrm>
            <a:prstGeom prst="rect">
              <a:avLst/>
            </a:prstGeom>
          </p:spPr>
        </p:pic>
        <p:pic>
          <p:nvPicPr>
            <p:cNvPr id="7" name="Picture 6">
              <a:extLst>
                <a:ext uri="{FF2B5EF4-FFF2-40B4-BE49-F238E27FC236}">
                  <a16:creationId xmlns:a16="http://schemas.microsoft.com/office/drawing/2014/main" id="{0BE7E07B-0383-7CD8-9889-D9BD0BC0F22F}"/>
                </a:ext>
              </a:extLst>
            </p:cNvPr>
            <p:cNvPicPr/>
            <p:nvPr/>
          </p:nvPicPr>
          <p:blipFill rotWithShape="1">
            <a:blip r:embed="rId2">
              <a:extLst>
                <a:ext uri="{28A0092B-C50C-407E-A947-70E740481C1C}">
                  <a14:useLocalDpi xmlns:a14="http://schemas.microsoft.com/office/drawing/2010/main" val="0"/>
                </a:ext>
              </a:extLst>
            </a:blip>
            <a:srcRect l="7045" r="28864" b="-3133"/>
            <a:stretch/>
          </p:blipFill>
          <p:spPr>
            <a:xfrm>
              <a:off x="-1" y="0"/>
              <a:ext cx="3790573" cy="623457"/>
            </a:xfrm>
            <a:prstGeom prst="rect">
              <a:avLst/>
            </a:prstGeom>
          </p:spPr>
        </p:pic>
        <p:pic>
          <p:nvPicPr>
            <p:cNvPr id="8" name="Picture 7" descr="Hexagon banner head">
              <a:extLst>
                <a:ext uri="{FF2B5EF4-FFF2-40B4-BE49-F238E27FC236}">
                  <a16:creationId xmlns:a16="http://schemas.microsoft.com/office/drawing/2014/main" id="{D3807B1C-FF7E-E800-4A54-EB9AF7298A59}"/>
                </a:ext>
              </a:extLst>
            </p:cNvPr>
            <p:cNvPicPr/>
            <p:nvPr/>
          </p:nvPicPr>
          <p:blipFill rotWithShape="1">
            <a:blip r:embed="rId3" cstate="print">
              <a:extLst>
                <a:ext uri="{28A0092B-C50C-407E-A947-70E740481C1C}">
                  <a14:useLocalDpi xmlns:a14="http://schemas.microsoft.com/office/drawing/2010/main" val="0"/>
                </a:ext>
              </a:extLst>
            </a:blip>
            <a:srcRect r="14721" b="-14621"/>
            <a:stretch/>
          </p:blipFill>
          <p:spPr bwMode="auto">
            <a:xfrm>
              <a:off x="2851301" y="2242"/>
              <a:ext cx="3441398" cy="692906"/>
            </a:xfrm>
            <a:prstGeom prst="rect">
              <a:avLst/>
            </a:prstGeom>
            <a:noFill/>
            <a:ln>
              <a:noFill/>
            </a:ln>
          </p:spPr>
        </p:pic>
      </p:grpSp>
    </p:spTree>
    <p:extLst>
      <p:ext uri="{BB962C8B-B14F-4D97-AF65-F5344CB8AC3E}">
        <p14:creationId xmlns:p14="http://schemas.microsoft.com/office/powerpoint/2010/main" val="109463356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4AA23132-B396-33D1-77BD-20FDA1F388D0}"/>
              </a:ext>
            </a:extLst>
          </p:cNvPr>
          <p:cNvSpPr>
            <a:spLocks noGrp="1"/>
          </p:cNvSpPr>
          <p:nvPr>
            <p:ph type="subTitle" idx="1"/>
          </p:nvPr>
        </p:nvSpPr>
        <p:spPr>
          <a:xfrm>
            <a:off x="526473" y="1452996"/>
            <a:ext cx="8014854" cy="4082633"/>
          </a:xfrm>
        </p:spPr>
        <p:txBody>
          <a:bodyPr>
            <a:normAutofit fontScale="70000" lnSpcReduction="20000"/>
          </a:bodyPr>
          <a:lstStyle/>
          <a:p>
            <a:r>
              <a:rPr lang="en-GB" dirty="0">
                <a:solidFill>
                  <a:schemeClr val="tx1"/>
                </a:solidFill>
              </a:rPr>
              <a:t>DINING ROOM – Choosing your meal, and accessing clubs</a:t>
            </a:r>
          </a:p>
          <a:p>
            <a:endParaRPr lang="en-GB" dirty="0">
              <a:solidFill>
                <a:schemeClr val="tx1"/>
              </a:solidFill>
            </a:endParaRPr>
          </a:p>
          <a:p>
            <a:pPr marL="257175" indent="-257175" algn="l">
              <a:lnSpc>
                <a:spcPct val="80000"/>
              </a:lnSpc>
              <a:spcAft>
                <a:spcPts val="600"/>
              </a:spcAft>
              <a:buFont typeface="Arial" panose="020B0604020202020204" pitchFamily="34" charset="0"/>
              <a:buChar char="•"/>
            </a:pPr>
            <a:r>
              <a:rPr lang="en-GB" dirty="0">
                <a:solidFill>
                  <a:schemeClr val="tx1"/>
                </a:solidFill>
              </a:rPr>
              <a:t>Our 2-course hot “meal deal” ( main course, carbs, 2 veg and a pudding) offers best value and nutrition at £3.30 </a:t>
            </a:r>
          </a:p>
          <a:p>
            <a:pPr marL="257175" indent="-257175" algn="l">
              <a:lnSpc>
                <a:spcPct val="80000"/>
              </a:lnSpc>
              <a:spcAft>
                <a:spcPts val="600"/>
              </a:spcAft>
              <a:buFont typeface="Arial" panose="020B0604020202020204" pitchFamily="34" charset="0"/>
              <a:buChar char="•"/>
            </a:pPr>
            <a:r>
              <a:rPr lang="en-GB" dirty="0">
                <a:solidFill>
                  <a:schemeClr val="tx1"/>
                </a:solidFill>
              </a:rPr>
              <a:t>We sell jacket potatoes every day with all the favourite fillings (cheese, tuna mayo, baked beans etc.)</a:t>
            </a:r>
          </a:p>
          <a:p>
            <a:pPr marL="257175" indent="-257175" algn="l">
              <a:lnSpc>
                <a:spcPct val="80000"/>
              </a:lnSpc>
              <a:spcAft>
                <a:spcPts val="600"/>
              </a:spcAft>
              <a:buFont typeface="Arial" panose="020B0604020202020204" pitchFamily="34" charset="0"/>
              <a:buChar char="•"/>
            </a:pPr>
            <a:r>
              <a:rPr lang="en-GB" dirty="0">
                <a:solidFill>
                  <a:schemeClr val="tx1"/>
                </a:solidFill>
              </a:rPr>
              <a:t>Every Wednesday is roast dinner day, with homemade “roasties” and roasted fresh vegetables.</a:t>
            </a:r>
          </a:p>
          <a:p>
            <a:pPr marL="257175" indent="-257175" algn="l">
              <a:lnSpc>
                <a:spcPct val="80000"/>
              </a:lnSpc>
              <a:spcAft>
                <a:spcPts val="600"/>
              </a:spcAft>
              <a:buFont typeface="Arial" panose="020B0604020202020204" pitchFamily="34" charset="0"/>
              <a:buChar char="•"/>
            </a:pPr>
            <a:r>
              <a:rPr lang="en-GB" dirty="0">
                <a:solidFill>
                  <a:schemeClr val="tx1"/>
                </a:solidFill>
              </a:rPr>
              <a:t>Every Friday is “chip day” – choose fish, chicken or veggie burgers, or just cheesy chips!</a:t>
            </a:r>
          </a:p>
          <a:p>
            <a:pPr marL="257175" indent="-257175" algn="l">
              <a:lnSpc>
                <a:spcPct val="80000"/>
              </a:lnSpc>
              <a:spcAft>
                <a:spcPts val="600"/>
              </a:spcAft>
              <a:buFont typeface="Arial" panose="020B0604020202020204" pitchFamily="34" charset="0"/>
              <a:buChar char="•"/>
            </a:pPr>
            <a:r>
              <a:rPr lang="en-GB" dirty="0">
                <a:solidFill>
                  <a:schemeClr val="tx1"/>
                </a:solidFill>
              </a:rPr>
              <a:t>Year 7 come to the Dining Room earlier than everyone else to avoid the rush. </a:t>
            </a:r>
          </a:p>
          <a:p>
            <a:pPr marL="257175" indent="-257175" algn="l">
              <a:lnSpc>
                <a:spcPct val="80000"/>
              </a:lnSpc>
              <a:spcAft>
                <a:spcPts val="600"/>
              </a:spcAft>
              <a:buFont typeface="Arial" panose="020B0604020202020204" pitchFamily="34" charset="0"/>
              <a:buChar char="•"/>
            </a:pPr>
            <a:r>
              <a:rPr lang="en-GB" dirty="0">
                <a:solidFill>
                  <a:schemeClr val="tx1"/>
                </a:solidFill>
              </a:rPr>
              <a:t>If you join a club, you get a pass to enable you to jump the queue so you can get to your club quickly</a:t>
            </a:r>
          </a:p>
        </p:txBody>
      </p:sp>
      <p:sp>
        <p:nvSpPr>
          <p:cNvPr id="2" name="Rectangle: Rounded Corners 1">
            <a:extLst>
              <a:ext uri="{FF2B5EF4-FFF2-40B4-BE49-F238E27FC236}">
                <a16:creationId xmlns:a16="http://schemas.microsoft.com/office/drawing/2014/main" id="{D5822CC9-73D6-4889-1166-6BD047E1A6B7}"/>
              </a:ext>
            </a:extLst>
          </p:cNvPr>
          <p:cNvSpPr/>
          <p:nvPr/>
        </p:nvSpPr>
        <p:spPr>
          <a:xfrm>
            <a:off x="148472" y="1005722"/>
            <a:ext cx="8830559" cy="4694549"/>
          </a:xfrm>
          <a:prstGeom prst="roundRect">
            <a:avLst/>
          </a:prstGeom>
          <a:noFill/>
          <a:ln>
            <a:solidFill>
              <a:schemeClr val="accent3"/>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sz="1350"/>
          </a:p>
        </p:txBody>
      </p:sp>
      <p:grpSp>
        <p:nvGrpSpPr>
          <p:cNvPr id="4" name="Group 3">
            <a:extLst>
              <a:ext uri="{FF2B5EF4-FFF2-40B4-BE49-F238E27FC236}">
                <a16:creationId xmlns:a16="http://schemas.microsoft.com/office/drawing/2014/main" id="{5D9F6014-ADFD-125F-386C-E2090D289A9E}"/>
              </a:ext>
            </a:extLst>
          </p:cNvPr>
          <p:cNvGrpSpPr/>
          <p:nvPr/>
        </p:nvGrpSpPr>
        <p:grpSpPr>
          <a:xfrm>
            <a:off x="-1" y="0"/>
            <a:ext cx="9144002" cy="695148"/>
            <a:chOff x="-1" y="0"/>
            <a:chExt cx="9144002" cy="695148"/>
          </a:xfrm>
        </p:grpSpPr>
        <p:pic>
          <p:nvPicPr>
            <p:cNvPr id="5" name="Picture 4">
              <a:extLst>
                <a:ext uri="{FF2B5EF4-FFF2-40B4-BE49-F238E27FC236}">
                  <a16:creationId xmlns:a16="http://schemas.microsoft.com/office/drawing/2014/main" id="{C6C650BE-2FD7-4A5C-AC85-597BFC4A1524}"/>
                </a:ext>
              </a:extLst>
            </p:cNvPr>
            <p:cNvPicPr/>
            <p:nvPr/>
          </p:nvPicPr>
          <p:blipFill rotWithShape="1">
            <a:blip r:embed="rId2">
              <a:extLst>
                <a:ext uri="{28A0092B-C50C-407E-A947-70E740481C1C}">
                  <a14:useLocalDpi xmlns:a14="http://schemas.microsoft.com/office/drawing/2010/main" val="0"/>
                </a:ext>
              </a:extLst>
            </a:blip>
            <a:srcRect r="37475" b="-3133"/>
            <a:stretch/>
          </p:blipFill>
          <p:spPr>
            <a:xfrm>
              <a:off x="5446031" y="2242"/>
              <a:ext cx="3697970" cy="623457"/>
            </a:xfrm>
            <a:prstGeom prst="rect">
              <a:avLst/>
            </a:prstGeom>
          </p:spPr>
        </p:pic>
        <p:pic>
          <p:nvPicPr>
            <p:cNvPr id="6" name="Picture 5">
              <a:extLst>
                <a:ext uri="{FF2B5EF4-FFF2-40B4-BE49-F238E27FC236}">
                  <a16:creationId xmlns:a16="http://schemas.microsoft.com/office/drawing/2014/main" id="{A390A7CE-C90C-9003-5879-344B9BA693F3}"/>
                </a:ext>
              </a:extLst>
            </p:cNvPr>
            <p:cNvPicPr/>
            <p:nvPr/>
          </p:nvPicPr>
          <p:blipFill rotWithShape="1">
            <a:blip r:embed="rId2">
              <a:extLst>
                <a:ext uri="{28A0092B-C50C-407E-A947-70E740481C1C}">
                  <a14:useLocalDpi xmlns:a14="http://schemas.microsoft.com/office/drawing/2010/main" val="0"/>
                </a:ext>
              </a:extLst>
            </a:blip>
            <a:srcRect l="7045" r="28864" b="-3133"/>
            <a:stretch/>
          </p:blipFill>
          <p:spPr>
            <a:xfrm>
              <a:off x="-1" y="0"/>
              <a:ext cx="3790573" cy="623457"/>
            </a:xfrm>
            <a:prstGeom prst="rect">
              <a:avLst/>
            </a:prstGeom>
          </p:spPr>
        </p:pic>
        <p:pic>
          <p:nvPicPr>
            <p:cNvPr id="7" name="Picture 6" descr="Hexagon banner head">
              <a:extLst>
                <a:ext uri="{FF2B5EF4-FFF2-40B4-BE49-F238E27FC236}">
                  <a16:creationId xmlns:a16="http://schemas.microsoft.com/office/drawing/2014/main" id="{639F5BA1-0779-13AA-CE6A-1403B6C6DE11}"/>
                </a:ext>
              </a:extLst>
            </p:cNvPr>
            <p:cNvPicPr/>
            <p:nvPr/>
          </p:nvPicPr>
          <p:blipFill rotWithShape="1">
            <a:blip r:embed="rId3" cstate="print">
              <a:extLst>
                <a:ext uri="{28A0092B-C50C-407E-A947-70E740481C1C}">
                  <a14:useLocalDpi xmlns:a14="http://schemas.microsoft.com/office/drawing/2010/main" val="0"/>
                </a:ext>
              </a:extLst>
            </a:blip>
            <a:srcRect r="14721" b="-14621"/>
            <a:stretch/>
          </p:blipFill>
          <p:spPr bwMode="auto">
            <a:xfrm>
              <a:off x="2851301" y="2242"/>
              <a:ext cx="3441398" cy="692906"/>
            </a:xfrm>
            <a:prstGeom prst="rect">
              <a:avLst/>
            </a:prstGeom>
            <a:noFill/>
            <a:ln>
              <a:noFill/>
            </a:ln>
          </p:spPr>
        </p:pic>
      </p:grpSp>
    </p:spTree>
    <p:extLst>
      <p:ext uri="{BB962C8B-B14F-4D97-AF65-F5344CB8AC3E}">
        <p14:creationId xmlns:p14="http://schemas.microsoft.com/office/powerpoint/2010/main" val="410231349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3" name="Title 1"/>
          <p:cNvSpPr txBox="1">
            <a:spLocks/>
          </p:cNvSpPr>
          <p:nvPr/>
        </p:nvSpPr>
        <p:spPr>
          <a:xfrm>
            <a:off x="435853" y="908720"/>
            <a:ext cx="82296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defRPr/>
            </a:pPr>
            <a:r>
              <a:rPr lang="en-GB" altLang="en-US" b="1" dirty="0">
                <a:ea typeface="Verdana" panose="020B0604030504040204" pitchFamily="34" charset="0"/>
                <a:cs typeface="Verdana" panose="020B0604030504040204" pitchFamily="34" charset="0"/>
              </a:rPr>
              <a:t>Attendance</a:t>
            </a:r>
          </a:p>
        </p:txBody>
      </p:sp>
      <p:sp>
        <p:nvSpPr>
          <p:cNvPr id="5" name="Content Placeholder 2"/>
          <p:cNvSpPr txBox="1">
            <a:spLocks/>
          </p:cNvSpPr>
          <p:nvPr/>
        </p:nvSpPr>
        <p:spPr>
          <a:xfrm>
            <a:off x="435853" y="1949277"/>
            <a:ext cx="8229600" cy="4281488"/>
          </a:xfrm>
          <a:prstGeom prst="rect">
            <a:avLst/>
          </a:prstGeom>
        </p:spPr>
        <p:txBody>
          <a:bodyPr vert="horz" lIns="91440" tIns="45720" rIns="91440" bIns="45720" rtlCol="0" anchor="t">
            <a:no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marL="457200" indent="-457200" algn="l">
              <a:buFont typeface="Arial" panose="020B0604020202020204" pitchFamily="34" charset="0"/>
              <a:buChar char="•"/>
              <a:defRPr/>
            </a:pPr>
            <a:r>
              <a:rPr lang="en-GB" sz="2400" dirty="0">
                <a:solidFill>
                  <a:schemeClr val="tx1"/>
                </a:solidFill>
                <a:latin typeface="+mj-lt"/>
                <a:ea typeface="Verdana"/>
                <a:cs typeface="Verdana" panose="020B0604030504040204" pitchFamily="34" charset="0"/>
              </a:rPr>
              <a:t>Our attendance target is 96%.</a:t>
            </a:r>
          </a:p>
          <a:p>
            <a:pPr marL="457200" indent="-457200" algn="l">
              <a:buFont typeface="Arial" panose="020B0604020202020204" pitchFamily="34" charset="0"/>
              <a:buChar char="•"/>
              <a:defRPr/>
            </a:pPr>
            <a:r>
              <a:rPr lang="en-GB" sz="2400" dirty="0">
                <a:solidFill>
                  <a:schemeClr val="tx1"/>
                </a:solidFill>
                <a:latin typeface="+mj-lt"/>
                <a:ea typeface="Verdana" panose="020B0604030504040204" pitchFamily="34" charset="0"/>
                <a:cs typeface="Verdana" panose="020B0604030504040204" pitchFamily="34" charset="0"/>
              </a:rPr>
              <a:t>If attendance falls the Attendance Officer Mrs Isherwood  shall be in contact with home.</a:t>
            </a:r>
          </a:p>
        </p:txBody>
      </p:sp>
      <p:grpSp>
        <p:nvGrpSpPr>
          <p:cNvPr id="6" name="Group 5">
            <a:extLst>
              <a:ext uri="{FF2B5EF4-FFF2-40B4-BE49-F238E27FC236}">
                <a16:creationId xmlns:a16="http://schemas.microsoft.com/office/drawing/2014/main" id="{B035E3D8-6BFE-44AA-BBC0-EDD6EAE55849}"/>
              </a:ext>
            </a:extLst>
          </p:cNvPr>
          <p:cNvGrpSpPr/>
          <p:nvPr/>
        </p:nvGrpSpPr>
        <p:grpSpPr>
          <a:xfrm>
            <a:off x="-1" y="0"/>
            <a:ext cx="9144002" cy="695148"/>
            <a:chOff x="-1" y="0"/>
            <a:chExt cx="9144002" cy="695148"/>
          </a:xfrm>
        </p:grpSpPr>
        <p:pic>
          <p:nvPicPr>
            <p:cNvPr id="7" name="Picture 6">
              <a:extLst>
                <a:ext uri="{FF2B5EF4-FFF2-40B4-BE49-F238E27FC236}">
                  <a16:creationId xmlns:a16="http://schemas.microsoft.com/office/drawing/2014/main" id="{61CD9761-A27E-489B-B302-7F861E97ECE7}"/>
                </a:ext>
              </a:extLst>
            </p:cNvPr>
            <p:cNvPicPr/>
            <p:nvPr/>
          </p:nvPicPr>
          <p:blipFill rotWithShape="1">
            <a:blip r:embed="rId3">
              <a:extLst>
                <a:ext uri="{28A0092B-C50C-407E-A947-70E740481C1C}">
                  <a14:useLocalDpi xmlns:a14="http://schemas.microsoft.com/office/drawing/2010/main" val="0"/>
                </a:ext>
              </a:extLst>
            </a:blip>
            <a:srcRect r="37475" b="-3133"/>
            <a:stretch/>
          </p:blipFill>
          <p:spPr>
            <a:xfrm>
              <a:off x="5446031" y="2242"/>
              <a:ext cx="3697970" cy="623457"/>
            </a:xfrm>
            <a:prstGeom prst="rect">
              <a:avLst/>
            </a:prstGeom>
          </p:spPr>
        </p:pic>
        <p:pic>
          <p:nvPicPr>
            <p:cNvPr id="8" name="Picture 7">
              <a:extLst>
                <a:ext uri="{FF2B5EF4-FFF2-40B4-BE49-F238E27FC236}">
                  <a16:creationId xmlns:a16="http://schemas.microsoft.com/office/drawing/2014/main" id="{BABB455C-5229-43B9-8C1D-AF0C35968AD2}"/>
                </a:ext>
              </a:extLst>
            </p:cNvPr>
            <p:cNvPicPr/>
            <p:nvPr/>
          </p:nvPicPr>
          <p:blipFill rotWithShape="1">
            <a:blip r:embed="rId3">
              <a:extLst>
                <a:ext uri="{28A0092B-C50C-407E-A947-70E740481C1C}">
                  <a14:useLocalDpi xmlns:a14="http://schemas.microsoft.com/office/drawing/2010/main" val="0"/>
                </a:ext>
              </a:extLst>
            </a:blip>
            <a:srcRect l="7045" r="28864" b="-3133"/>
            <a:stretch/>
          </p:blipFill>
          <p:spPr>
            <a:xfrm>
              <a:off x="-1" y="0"/>
              <a:ext cx="3790573" cy="623457"/>
            </a:xfrm>
            <a:prstGeom prst="rect">
              <a:avLst/>
            </a:prstGeom>
          </p:spPr>
        </p:pic>
        <p:pic>
          <p:nvPicPr>
            <p:cNvPr id="9" name="Picture 8" descr="Hexagon banner head">
              <a:extLst>
                <a:ext uri="{FF2B5EF4-FFF2-40B4-BE49-F238E27FC236}">
                  <a16:creationId xmlns:a16="http://schemas.microsoft.com/office/drawing/2014/main" id="{261DC85E-90DF-4209-92EB-12CF751790C8}"/>
                </a:ext>
              </a:extLst>
            </p:cNvPr>
            <p:cNvPicPr/>
            <p:nvPr/>
          </p:nvPicPr>
          <p:blipFill rotWithShape="1">
            <a:blip r:embed="rId4" cstate="print">
              <a:extLst>
                <a:ext uri="{28A0092B-C50C-407E-A947-70E740481C1C}">
                  <a14:useLocalDpi xmlns:a14="http://schemas.microsoft.com/office/drawing/2010/main" val="0"/>
                </a:ext>
              </a:extLst>
            </a:blip>
            <a:srcRect r="14721" b="-14621"/>
            <a:stretch/>
          </p:blipFill>
          <p:spPr bwMode="auto">
            <a:xfrm>
              <a:off x="2851301" y="2242"/>
              <a:ext cx="3441398" cy="692906"/>
            </a:xfrm>
            <a:prstGeom prst="rect">
              <a:avLst/>
            </a:prstGeom>
            <a:noFill/>
            <a:ln>
              <a:noFill/>
            </a:ln>
          </p:spPr>
        </p:pic>
      </p:grpSp>
    </p:spTree>
    <p:extLst>
      <p:ext uri="{BB962C8B-B14F-4D97-AF65-F5344CB8AC3E}">
        <p14:creationId xmlns:p14="http://schemas.microsoft.com/office/powerpoint/2010/main" val="266590154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3" name="Title 1"/>
          <p:cNvSpPr txBox="1">
            <a:spLocks/>
          </p:cNvSpPr>
          <p:nvPr/>
        </p:nvSpPr>
        <p:spPr>
          <a:xfrm>
            <a:off x="611560" y="1105090"/>
            <a:ext cx="7776864"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defRPr/>
            </a:pPr>
            <a:r>
              <a:rPr lang="en-GB" altLang="en-US" b="1" dirty="0">
                <a:ea typeface="Verdana" panose="020B0604030504040204" pitchFamily="34" charset="0"/>
                <a:cs typeface="Verdana" panose="020B0604030504040204" pitchFamily="34" charset="0"/>
              </a:rPr>
              <a:t>Holidays in Term Time</a:t>
            </a:r>
          </a:p>
        </p:txBody>
      </p:sp>
      <p:sp>
        <p:nvSpPr>
          <p:cNvPr id="5" name="Content Placeholder 2"/>
          <p:cNvSpPr txBox="1">
            <a:spLocks/>
          </p:cNvSpPr>
          <p:nvPr/>
        </p:nvSpPr>
        <p:spPr>
          <a:xfrm>
            <a:off x="457200" y="2492896"/>
            <a:ext cx="8229600" cy="4210050"/>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marL="457200" indent="-457200" algn="l">
              <a:buFont typeface="Arial" panose="020B0604020202020204" pitchFamily="34" charset="0"/>
              <a:buChar char="•"/>
              <a:defRPr/>
            </a:pPr>
            <a:r>
              <a:rPr lang="en-GB" sz="2400" dirty="0">
                <a:solidFill>
                  <a:schemeClr val="tx1"/>
                </a:solidFill>
                <a:latin typeface="+mj-lt"/>
                <a:ea typeface="Verdana" panose="020B0604030504040204" pitchFamily="34" charset="0"/>
                <a:cs typeface="Verdana" panose="020B0604030504040204" pitchFamily="34" charset="0"/>
              </a:rPr>
              <a:t>Classed as unauthorised absence.</a:t>
            </a:r>
          </a:p>
          <a:p>
            <a:pPr marL="457200" indent="-457200" algn="l">
              <a:buFont typeface="Arial" panose="020B0604020202020204" pitchFamily="34" charset="0"/>
              <a:buChar char="•"/>
              <a:defRPr/>
            </a:pPr>
            <a:r>
              <a:rPr lang="en-GB" sz="2400" dirty="0">
                <a:solidFill>
                  <a:schemeClr val="tx1"/>
                </a:solidFill>
                <a:latin typeface="+mj-lt"/>
                <a:ea typeface="Verdana" panose="020B0604030504040204" pitchFamily="34" charset="0"/>
                <a:cs typeface="Verdana" panose="020B0604030504040204" pitchFamily="34" charset="0"/>
              </a:rPr>
              <a:t>We can grant leave of absence in very exceptional circumstances but this would need to be discussed with the Headteacher.</a:t>
            </a:r>
          </a:p>
          <a:p>
            <a:pPr>
              <a:buFont typeface="Wingdings" pitchFamily="2" charset="2"/>
              <a:buNone/>
              <a:defRPr/>
            </a:pPr>
            <a:endParaRPr lang="en-GB" dirty="0"/>
          </a:p>
        </p:txBody>
      </p:sp>
      <p:grpSp>
        <p:nvGrpSpPr>
          <p:cNvPr id="6" name="Group 5">
            <a:extLst>
              <a:ext uri="{FF2B5EF4-FFF2-40B4-BE49-F238E27FC236}">
                <a16:creationId xmlns:a16="http://schemas.microsoft.com/office/drawing/2014/main" id="{25CA5858-AAF9-4038-BC60-47261FAEC209}"/>
              </a:ext>
            </a:extLst>
          </p:cNvPr>
          <p:cNvGrpSpPr/>
          <p:nvPr/>
        </p:nvGrpSpPr>
        <p:grpSpPr>
          <a:xfrm>
            <a:off x="-1" y="0"/>
            <a:ext cx="9144002" cy="695148"/>
            <a:chOff x="-1" y="0"/>
            <a:chExt cx="9144002" cy="695148"/>
          </a:xfrm>
        </p:grpSpPr>
        <p:pic>
          <p:nvPicPr>
            <p:cNvPr id="7" name="Picture 6">
              <a:extLst>
                <a:ext uri="{FF2B5EF4-FFF2-40B4-BE49-F238E27FC236}">
                  <a16:creationId xmlns:a16="http://schemas.microsoft.com/office/drawing/2014/main" id="{FD5F994C-B920-4ADB-B17A-6BB2819E2E3F}"/>
                </a:ext>
              </a:extLst>
            </p:cNvPr>
            <p:cNvPicPr/>
            <p:nvPr/>
          </p:nvPicPr>
          <p:blipFill rotWithShape="1">
            <a:blip r:embed="rId2">
              <a:extLst>
                <a:ext uri="{28A0092B-C50C-407E-A947-70E740481C1C}">
                  <a14:useLocalDpi xmlns:a14="http://schemas.microsoft.com/office/drawing/2010/main" val="0"/>
                </a:ext>
              </a:extLst>
            </a:blip>
            <a:srcRect r="37475" b="-3133"/>
            <a:stretch/>
          </p:blipFill>
          <p:spPr>
            <a:xfrm>
              <a:off x="5446031" y="2242"/>
              <a:ext cx="3697970" cy="623457"/>
            </a:xfrm>
            <a:prstGeom prst="rect">
              <a:avLst/>
            </a:prstGeom>
          </p:spPr>
        </p:pic>
        <p:pic>
          <p:nvPicPr>
            <p:cNvPr id="8" name="Picture 7">
              <a:extLst>
                <a:ext uri="{FF2B5EF4-FFF2-40B4-BE49-F238E27FC236}">
                  <a16:creationId xmlns:a16="http://schemas.microsoft.com/office/drawing/2014/main" id="{3B9DD31A-9104-4F2C-A075-3D8FC322E767}"/>
                </a:ext>
              </a:extLst>
            </p:cNvPr>
            <p:cNvPicPr/>
            <p:nvPr/>
          </p:nvPicPr>
          <p:blipFill rotWithShape="1">
            <a:blip r:embed="rId2">
              <a:extLst>
                <a:ext uri="{28A0092B-C50C-407E-A947-70E740481C1C}">
                  <a14:useLocalDpi xmlns:a14="http://schemas.microsoft.com/office/drawing/2010/main" val="0"/>
                </a:ext>
              </a:extLst>
            </a:blip>
            <a:srcRect l="7045" r="28864" b="-3133"/>
            <a:stretch/>
          </p:blipFill>
          <p:spPr>
            <a:xfrm>
              <a:off x="-1" y="0"/>
              <a:ext cx="3790573" cy="623457"/>
            </a:xfrm>
            <a:prstGeom prst="rect">
              <a:avLst/>
            </a:prstGeom>
          </p:spPr>
        </p:pic>
        <p:pic>
          <p:nvPicPr>
            <p:cNvPr id="9" name="Picture 8" descr="Hexagon banner head">
              <a:extLst>
                <a:ext uri="{FF2B5EF4-FFF2-40B4-BE49-F238E27FC236}">
                  <a16:creationId xmlns:a16="http://schemas.microsoft.com/office/drawing/2014/main" id="{3418A54C-FA71-41A0-8E01-483CF4C20D17}"/>
                </a:ext>
              </a:extLst>
            </p:cNvPr>
            <p:cNvPicPr/>
            <p:nvPr/>
          </p:nvPicPr>
          <p:blipFill rotWithShape="1">
            <a:blip r:embed="rId3" cstate="print">
              <a:extLst>
                <a:ext uri="{28A0092B-C50C-407E-A947-70E740481C1C}">
                  <a14:useLocalDpi xmlns:a14="http://schemas.microsoft.com/office/drawing/2010/main" val="0"/>
                </a:ext>
              </a:extLst>
            </a:blip>
            <a:srcRect r="14721" b="-14621"/>
            <a:stretch/>
          </p:blipFill>
          <p:spPr bwMode="auto">
            <a:xfrm>
              <a:off x="2851301" y="2242"/>
              <a:ext cx="3441398" cy="692906"/>
            </a:xfrm>
            <a:prstGeom prst="rect">
              <a:avLst/>
            </a:prstGeom>
            <a:noFill/>
            <a:ln>
              <a:noFill/>
            </a:ln>
          </p:spPr>
        </p:pic>
      </p:grpSp>
    </p:spTree>
    <p:extLst>
      <p:ext uri="{BB962C8B-B14F-4D97-AF65-F5344CB8AC3E}">
        <p14:creationId xmlns:p14="http://schemas.microsoft.com/office/powerpoint/2010/main" val="104343139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3" name="Title 1"/>
          <p:cNvSpPr txBox="1">
            <a:spLocks/>
          </p:cNvSpPr>
          <p:nvPr/>
        </p:nvSpPr>
        <p:spPr>
          <a:xfrm>
            <a:off x="464572" y="1040557"/>
            <a:ext cx="82296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defRPr/>
            </a:pPr>
            <a:r>
              <a:rPr lang="en-GB" altLang="en-US" b="1" dirty="0">
                <a:ea typeface="Verdana" panose="020B0604030504040204" pitchFamily="34" charset="0"/>
                <a:cs typeface="Verdana" panose="020B0604030504040204" pitchFamily="34" charset="0"/>
              </a:rPr>
              <a:t>Trips &amp; Visits</a:t>
            </a:r>
          </a:p>
        </p:txBody>
      </p:sp>
      <p:sp>
        <p:nvSpPr>
          <p:cNvPr id="5" name="Content Placeholder 2"/>
          <p:cNvSpPr txBox="1">
            <a:spLocks/>
          </p:cNvSpPr>
          <p:nvPr/>
        </p:nvSpPr>
        <p:spPr>
          <a:xfrm>
            <a:off x="179513" y="2168115"/>
            <a:ext cx="8784976" cy="4114800"/>
          </a:xfrm>
          <a:prstGeom prst="rect">
            <a:avLst/>
          </a:prstGeom>
        </p:spPr>
        <p:txBody>
          <a:bodyPr vert="horz" lIns="91440" tIns="45720" rIns="91440" bIns="45720" rtlCol="0" anchor="t">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l">
              <a:buFont typeface="Arial" charset="0"/>
              <a:buNone/>
              <a:defRPr/>
            </a:pPr>
            <a:r>
              <a:rPr lang="en-GB" b="1" dirty="0">
                <a:solidFill>
                  <a:schemeClr val="tx1"/>
                </a:solidFill>
                <a:latin typeface="+mj-lt"/>
                <a:ea typeface="Verdana" panose="020B0604030504040204" pitchFamily="34" charset="0"/>
                <a:cs typeface="Verdana" panose="020B0604030504040204" pitchFamily="34" charset="0"/>
              </a:rPr>
              <a:t>Currently in our Calendar:</a:t>
            </a:r>
          </a:p>
          <a:p>
            <a:pPr algn="l">
              <a:buFont typeface="Arial" charset="0"/>
              <a:buNone/>
              <a:defRPr/>
            </a:pPr>
            <a:endParaRPr lang="en-GB" sz="1800" b="1" dirty="0">
              <a:solidFill>
                <a:schemeClr val="tx1"/>
              </a:solidFill>
              <a:latin typeface="+mj-lt"/>
            </a:endParaRPr>
          </a:p>
          <a:p>
            <a:pPr marL="342900" indent="-342900" algn="l">
              <a:buFont typeface="Arial" panose="020B0604020202020204" pitchFamily="34" charset="0"/>
              <a:buChar char="•"/>
              <a:defRPr/>
            </a:pPr>
            <a:r>
              <a:rPr lang="en-GB" sz="2000" dirty="0">
                <a:solidFill>
                  <a:schemeClr val="tx1"/>
                </a:solidFill>
                <a:latin typeface="+mj-lt"/>
                <a:ea typeface="Verdana" panose="020B0604030504040204" pitchFamily="34" charset="0"/>
                <a:cs typeface="Verdana" panose="020B0604030504040204" pitchFamily="34" charset="0"/>
              </a:rPr>
              <a:t>Year 7 Chester Zoo – Autumn 2024</a:t>
            </a:r>
          </a:p>
          <a:p>
            <a:pPr marL="342900" indent="-342900" algn="l">
              <a:buFont typeface="Arial" panose="020B0604020202020204" pitchFamily="34" charset="0"/>
              <a:buChar char="•"/>
              <a:defRPr/>
            </a:pPr>
            <a:r>
              <a:rPr lang="en-GB" sz="2000" dirty="0">
                <a:solidFill>
                  <a:schemeClr val="tx1"/>
                </a:solidFill>
                <a:latin typeface="+mj-lt"/>
                <a:ea typeface="Verdana"/>
                <a:cs typeface="Verdana" panose="020B0604030504040204" pitchFamily="34" charset="0"/>
              </a:rPr>
              <a:t>School Music Production Summer 2025</a:t>
            </a:r>
            <a:endParaRPr lang="en-GB" sz="2000" dirty="0">
              <a:solidFill>
                <a:schemeClr val="tx1"/>
              </a:solidFill>
              <a:latin typeface="+mj-lt"/>
              <a:ea typeface="Verdana" panose="020B0604030504040204" pitchFamily="34" charset="0"/>
              <a:cs typeface="Verdana" panose="020B0604030504040204" pitchFamily="34" charset="0"/>
            </a:endParaRPr>
          </a:p>
          <a:p>
            <a:pPr marL="342900" indent="-342900" algn="l">
              <a:buFont typeface="Arial" panose="020B0604020202020204" pitchFamily="34" charset="0"/>
              <a:buChar char="•"/>
              <a:defRPr/>
            </a:pPr>
            <a:r>
              <a:rPr lang="en-GB" sz="2000" dirty="0">
                <a:solidFill>
                  <a:schemeClr val="tx1"/>
                </a:solidFill>
                <a:latin typeface="+mj-lt"/>
                <a:ea typeface="Verdana" panose="020B0604030504040204" pitchFamily="34" charset="0"/>
                <a:cs typeface="Verdana" panose="020B0604030504040204" pitchFamily="34" charset="0"/>
              </a:rPr>
              <a:t>School Ski Trip - Years 8-9 Easter 2025 </a:t>
            </a:r>
          </a:p>
          <a:p>
            <a:pPr marL="342900" indent="-342900" algn="l">
              <a:buFont typeface="Arial" panose="020B0604020202020204" pitchFamily="34" charset="0"/>
              <a:buChar char="•"/>
              <a:defRPr/>
            </a:pPr>
            <a:r>
              <a:rPr lang="en-GB" sz="2000" dirty="0">
                <a:solidFill>
                  <a:schemeClr val="tx1"/>
                </a:solidFill>
                <a:latin typeface="+mj-lt"/>
                <a:ea typeface="Verdana"/>
                <a:cs typeface="Verdana" panose="020B0604030504040204" pitchFamily="34" charset="0"/>
              </a:rPr>
              <a:t>Years 9 – 11 - Battlefields Trip July 2025 – Annual Trip</a:t>
            </a:r>
          </a:p>
          <a:p>
            <a:pPr marL="342900" indent="-342900" algn="l">
              <a:buFont typeface="Arial" panose="020B0604020202020204" pitchFamily="34" charset="0"/>
              <a:buChar char="•"/>
              <a:defRPr/>
            </a:pPr>
            <a:r>
              <a:rPr lang="en-GB" sz="2000" dirty="0">
                <a:solidFill>
                  <a:schemeClr val="tx1"/>
                </a:solidFill>
                <a:latin typeface="+mj-lt"/>
                <a:ea typeface="Verdana" panose="020B0604030504040204" pitchFamily="34" charset="0"/>
                <a:cs typeface="Verdana" panose="020B0604030504040204" pitchFamily="34" charset="0"/>
              </a:rPr>
              <a:t>Rewards trip - July 2025</a:t>
            </a:r>
          </a:p>
          <a:p>
            <a:pPr marL="342900" indent="-342900" algn="l">
              <a:buFont typeface="Arial" panose="020B0604020202020204" pitchFamily="34" charset="0"/>
              <a:buChar char="•"/>
              <a:defRPr/>
            </a:pPr>
            <a:r>
              <a:rPr lang="en-GB" sz="2000" dirty="0">
                <a:solidFill>
                  <a:schemeClr val="tx1"/>
                </a:solidFill>
                <a:latin typeface="+mj-lt"/>
                <a:ea typeface="Verdana" panose="020B0604030504040204" pitchFamily="34" charset="0"/>
                <a:cs typeface="Verdana" panose="020B0604030504040204" pitchFamily="34" charset="0"/>
              </a:rPr>
              <a:t>Several Careers opportunities </a:t>
            </a:r>
          </a:p>
        </p:txBody>
      </p:sp>
      <p:grpSp>
        <p:nvGrpSpPr>
          <p:cNvPr id="6" name="Group 5">
            <a:extLst>
              <a:ext uri="{FF2B5EF4-FFF2-40B4-BE49-F238E27FC236}">
                <a16:creationId xmlns:a16="http://schemas.microsoft.com/office/drawing/2014/main" id="{20A0A242-93BD-4523-A96F-7D946286D88F}"/>
              </a:ext>
            </a:extLst>
          </p:cNvPr>
          <p:cNvGrpSpPr/>
          <p:nvPr/>
        </p:nvGrpSpPr>
        <p:grpSpPr>
          <a:xfrm>
            <a:off x="-1" y="0"/>
            <a:ext cx="9144002" cy="695148"/>
            <a:chOff x="-1" y="0"/>
            <a:chExt cx="9144002" cy="695148"/>
          </a:xfrm>
        </p:grpSpPr>
        <p:pic>
          <p:nvPicPr>
            <p:cNvPr id="7" name="Picture 6">
              <a:extLst>
                <a:ext uri="{FF2B5EF4-FFF2-40B4-BE49-F238E27FC236}">
                  <a16:creationId xmlns:a16="http://schemas.microsoft.com/office/drawing/2014/main" id="{1724D4ED-4651-4217-8E3A-392C0F33B35D}"/>
                </a:ext>
              </a:extLst>
            </p:cNvPr>
            <p:cNvPicPr/>
            <p:nvPr/>
          </p:nvPicPr>
          <p:blipFill rotWithShape="1">
            <a:blip r:embed="rId3">
              <a:extLst>
                <a:ext uri="{28A0092B-C50C-407E-A947-70E740481C1C}">
                  <a14:useLocalDpi xmlns:a14="http://schemas.microsoft.com/office/drawing/2010/main" val="0"/>
                </a:ext>
              </a:extLst>
            </a:blip>
            <a:srcRect r="37475" b="-3133"/>
            <a:stretch/>
          </p:blipFill>
          <p:spPr>
            <a:xfrm>
              <a:off x="5446031" y="2242"/>
              <a:ext cx="3697970" cy="623457"/>
            </a:xfrm>
            <a:prstGeom prst="rect">
              <a:avLst/>
            </a:prstGeom>
          </p:spPr>
        </p:pic>
        <p:pic>
          <p:nvPicPr>
            <p:cNvPr id="8" name="Picture 7">
              <a:extLst>
                <a:ext uri="{FF2B5EF4-FFF2-40B4-BE49-F238E27FC236}">
                  <a16:creationId xmlns:a16="http://schemas.microsoft.com/office/drawing/2014/main" id="{A4BE0DFB-3008-4275-A427-83A50391A304}"/>
                </a:ext>
              </a:extLst>
            </p:cNvPr>
            <p:cNvPicPr/>
            <p:nvPr/>
          </p:nvPicPr>
          <p:blipFill rotWithShape="1">
            <a:blip r:embed="rId3">
              <a:extLst>
                <a:ext uri="{28A0092B-C50C-407E-A947-70E740481C1C}">
                  <a14:useLocalDpi xmlns:a14="http://schemas.microsoft.com/office/drawing/2010/main" val="0"/>
                </a:ext>
              </a:extLst>
            </a:blip>
            <a:srcRect l="7045" r="28864" b="-3133"/>
            <a:stretch/>
          </p:blipFill>
          <p:spPr>
            <a:xfrm>
              <a:off x="-1" y="0"/>
              <a:ext cx="3790573" cy="623457"/>
            </a:xfrm>
            <a:prstGeom prst="rect">
              <a:avLst/>
            </a:prstGeom>
          </p:spPr>
        </p:pic>
        <p:pic>
          <p:nvPicPr>
            <p:cNvPr id="9" name="Picture 8" descr="Hexagon banner head">
              <a:extLst>
                <a:ext uri="{FF2B5EF4-FFF2-40B4-BE49-F238E27FC236}">
                  <a16:creationId xmlns:a16="http://schemas.microsoft.com/office/drawing/2014/main" id="{B9B06F2C-ADDB-49BB-A4B8-0B80A5CE546E}"/>
                </a:ext>
              </a:extLst>
            </p:cNvPr>
            <p:cNvPicPr/>
            <p:nvPr/>
          </p:nvPicPr>
          <p:blipFill rotWithShape="1">
            <a:blip r:embed="rId4" cstate="print">
              <a:extLst>
                <a:ext uri="{28A0092B-C50C-407E-A947-70E740481C1C}">
                  <a14:useLocalDpi xmlns:a14="http://schemas.microsoft.com/office/drawing/2010/main" val="0"/>
                </a:ext>
              </a:extLst>
            </a:blip>
            <a:srcRect r="14721" b="-14621"/>
            <a:stretch/>
          </p:blipFill>
          <p:spPr bwMode="auto">
            <a:xfrm>
              <a:off x="2851301" y="2242"/>
              <a:ext cx="3441398" cy="692906"/>
            </a:xfrm>
            <a:prstGeom prst="rect">
              <a:avLst/>
            </a:prstGeom>
            <a:noFill/>
            <a:ln>
              <a:noFill/>
            </a:ln>
          </p:spPr>
        </p:pic>
      </p:grpSp>
    </p:spTree>
    <p:extLst>
      <p:ext uri="{BB962C8B-B14F-4D97-AF65-F5344CB8AC3E}">
        <p14:creationId xmlns:p14="http://schemas.microsoft.com/office/powerpoint/2010/main" val="37725001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539552" y="1124744"/>
            <a:ext cx="8229600" cy="1143000"/>
          </a:xfrm>
        </p:spPr>
        <p:txBody>
          <a:bodyPr/>
          <a:lstStyle/>
          <a:p>
            <a:r>
              <a:rPr lang="en-GB" dirty="0"/>
              <a:t>A warm welcome to Settle College</a:t>
            </a:r>
          </a:p>
        </p:txBody>
      </p:sp>
      <p:pic>
        <p:nvPicPr>
          <p:cNvPr id="4" name="Picture 3"/>
          <p:cNvPicPr>
            <a:picLocks noChangeAspect="1"/>
          </p:cNvPicPr>
          <p:nvPr/>
        </p:nvPicPr>
        <p:blipFill>
          <a:blip r:embed="rId3"/>
          <a:stretch>
            <a:fillRect/>
          </a:stretch>
        </p:blipFill>
        <p:spPr>
          <a:xfrm>
            <a:off x="2503557" y="2488249"/>
            <a:ext cx="4136885" cy="2396055"/>
          </a:xfrm>
          <a:prstGeom prst="rect">
            <a:avLst/>
          </a:prstGeom>
        </p:spPr>
      </p:pic>
      <p:grpSp>
        <p:nvGrpSpPr>
          <p:cNvPr id="6" name="Group 5">
            <a:extLst>
              <a:ext uri="{FF2B5EF4-FFF2-40B4-BE49-F238E27FC236}">
                <a16:creationId xmlns:a16="http://schemas.microsoft.com/office/drawing/2014/main" id="{7139B889-A9E6-473A-A26D-17336F5B4F84}"/>
              </a:ext>
            </a:extLst>
          </p:cNvPr>
          <p:cNvGrpSpPr/>
          <p:nvPr/>
        </p:nvGrpSpPr>
        <p:grpSpPr>
          <a:xfrm>
            <a:off x="-1" y="0"/>
            <a:ext cx="9144002" cy="695148"/>
            <a:chOff x="-1" y="0"/>
            <a:chExt cx="9144002" cy="695148"/>
          </a:xfrm>
        </p:grpSpPr>
        <p:pic>
          <p:nvPicPr>
            <p:cNvPr id="7" name="Picture 6">
              <a:extLst>
                <a:ext uri="{FF2B5EF4-FFF2-40B4-BE49-F238E27FC236}">
                  <a16:creationId xmlns:a16="http://schemas.microsoft.com/office/drawing/2014/main" id="{78F916F6-E29F-4565-B8AC-D7EFF20CBDC8}"/>
                </a:ext>
              </a:extLst>
            </p:cNvPr>
            <p:cNvPicPr/>
            <p:nvPr/>
          </p:nvPicPr>
          <p:blipFill rotWithShape="1">
            <a:blip r:embed="rId4">
              <a:extLst>
                <a:ext uri="{28A0092B-C50C-407E-A947-70E740481C1C}">
                  <a14:useLocalDpi xmlns:a14="http://schemas.microsoft.com/office/drawing/2010/main" val="0"/>
                </a:ext>
              </a:extLst>
            </a:blip>
            <a:srcRect r="37475" b="-3133"/>
            <a:stretch/>
          </p:blipFill>
          <p:spPr>
            <a:xfrm>
              <a:off x="5446031" y="2242"/>
              <a:ext cx="3697970" cy="623457"/>
            </a:xfrm>
            <a:prstGeom prst="rect">
              <a:avLst/>
            </a:prstGeom>
          </p:spPr>
        </p:pic>
        <p:pic>
          <p:nvPicPr>
            <p:cNvPr id="8" name="Picture 7">
              <a:extLst>
                <a:ext uri="{FF2B5EF4-FFF2-40B4-BE49-F238E27FC236}">
                  <a16:creationId xmlns:a16="http://schemas.microsoft.com/office/drawing/2014/main" id="{FA595687-9DEE-4C9F-9CCA-9CA924533062}"/>
                </a:ext>
              </a:extLst>
            </p:cNvPr>
            <p:cNvPicPr/>
            <p:nvPr/>
          </p:nvPicPr>
          <p:blipFill rotWithShape="1">
            <a:blip r:embed="rId4">
              <a:extLst>
                <a:ext uri="{28A0092B-C50C-407E-A947-70E740481C1C}">
                  <a14:useLocalDpi xmlns:a14="http://schemas.microsoft.com/office/drawing/2010/main" val="0"/>
                </a:ext>
              </a:extLst>
            </a:blip>
            <a:srcRect l="7045" r="28864" b="-3133"/>
            <a:stretch/>
          </p:blipFill>
          <p:spPr>
            <a:xfrm>
              <a:off x="-1" y="0"/>
              <a:ext cx="3790573" cy="623457"/>
            </a:xfrm>
            <a:prstGeom prst="rect">
              <a:avLst/>
            </a:prstGeom>
          </p:spPr>
        </p:pic>
        <p:pic>
          <p:nvPicPr>
            <p:cNvPr id="9" name="Picture 8" descr="Hexagon banner head">
              <a:extLst>
                <a:ext uri="{FF2B5EF4-FFF2-40B4-BE49-F238E27FC236}">
                  <a16:creationId xmlns:a16="http://schemas.microsoft.com/office/drawing/2014/main" id="{F73B88CD-162D-4329-B65C-EF1D433C2DF9}"/>
                </a:ext>
              </a:extLst>
            </p:cNvPr>
            <p:cNvPicPr/>
            <p:nvPr/>
          </p:nvPicPr>
          <p:blipFill rotWithShape="1">
            <a:blip r:embed="rId5" cstate="print">
              <a:extLst>
                <a:ext uri="{28A0092B-C50C-407E-A947-70E740481C1C}">
                  <a14:useLocalDpi xmlns:a14="http://schemas.microsoft.com/office/drawing/2010/main" val="0"/>
                </a:ext>
              </a:extLst>
            </a:blip>
            <a:srcRect r="14721" b="-14621"/>
            <a:stretch/>
          </p:blipFill>
          <p:spPr bwMode="auto">
            <a:xfrm>
              <a:off x="2851301" y="2242"/>
              <a:ext cx="3441398" cy="692906"/>
            </a:xfrm>
            <a:prstGeom prst="rect">
              <a:avLst/>
            </a:prstGeom>
            <a:noFill/>
            <a:ln>
              <a:noFill/>
            </a:ln>
          </p:spPr>
        </p:pic>
      </p:grpSp>
      <p:sp>
        <p:nvSpPr>
          <p:cNvPr id="10" name="Title 1"/>
          <p:cNvSpPr txBox="1">
            <a:spLocks/>
          </p:cNvSpPr>
          <p:nvPr/>
        </p:nvSpPr>
        <p:spPr>
          <a:xfrm>
            <a:off x="539552" y="5085184"/>
            <a:ext cx="82296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GB" dirty="0"/>
              <a:t>You are part of the family</a:t>
            </a:r>
          </a:p>
        </p:txBody>
      </p:sp>
    </p:spTree>
    <p:extLst>
      <p:ext uri="{BB962C8B-B14F-4D97-AF65-F5344CB8AC3E}">
        <p14:creationId xmlns:p14="http://schemas.microsoft.com/office/powerpoint/2010/main" val="395213955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3" name="Title 1"/>
          <p:cNvSpPr txBox="1">
            <a:spLocks/>
          </p:cNvSpPr>
          <p:nvPr/>
        </p:nvSpPr>
        <p:spPr>
          <a:xfrm>
            <a:off x="457200" y="1040557"/>
            <a:ext cx="82296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defRPr/>
            </a:pPr>
            <a:r>
              <a:rPr lang="en-GB" altLang="en-US" b="1" dirty="0">
                <a:ea typeface="Verdana" panose="020B0604030504040204" pitchFamily="34" charset="0"/>
                <a:cs typeface="Verdana" panose="020B0604030504040204" pitchFamily="34" charset="0"/>
              </a:rPr>
              <a:t>Financial Assistance</a:t>
            </a:r>
          </a:p>
        </p:txBody>
      </p:sp>
      <p:sp>
        <p:nvSpPr>
          <p:cNvPr id="5" name="Content Placeholder 2"/>
          <p:cNvSpPr txBox="1">
            <a:spLocks/>
          </p:cNvSpPr>
          <p:nvPr/>
        </p:nvSpPr>
        <p:spPr>
          <a:xfrm>
            <a:off x="251520" y="2564904"/>
            <a:ext cx="8403169" cy="3744912"/>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marL="457200" indent="-457200" algn="l">
              <a:buFont typeface="Arial" panose="020B0604020202020204" pitchFamily="34" charset="0"/>
              <a:buChar char="•"/>
              <a:defRPr/>
            </a:pPr>
            <a:r>
              <a:rPr lang="en-GB" altLang="en-US" sz="2400" dirty="0">
                <a:solidFill>
                  <a:schemeClr val="tx1"/>
                </a:solidFill>
                <a:latin typeface="+mj-lt"/>
                <a:ea typeface="Verdana" panose="020B0604030504040204" pitchFamily="34" charset="0"/>
                <a:cs typeface="Verdana" panose="020B0604030504040204" pitchFamily="34" charset="0"/>
              </a:rPr>
              <a:t>Available from the Jenny Walker Fund by application, available to those families entitled to financial support</a:t>
            </a:r>
            <a:r>
              <a:rPr lang="en-GB" altLang="en-US" sz="2400" dirty="0">
                <a:solidFill>
                  <a:schemeClr val="accent1">
                    <a:lumMod val="75000"/>
                  </a:schemeClr>
                </a:solidFill>
                <a:latin typeface="+mj-lt"/>
                <a:ea typeface="Verdana" panose="020B0604030504040204" pitchFamily="34" charset="0"/>
                <a:cs typeface="Verdana" panose="020B0604030504040204" pitchFamily="34" charset="0"/>
              </a:rPr>
              <a:t>.</a:t>
            </a:r>
          </a:p>
        </p:txBody>
      </p:sp>
      <p:grpSp>
        <p:nvGrpSpPr>
          <p:cNvPr id="6" name="Group 5">
            <a:extLst>
              <a:ext uri="{FF2B5EF4-FFF2-40B4-BE49-F238E27FC236}">
                <a16:creationId xmlns:a16="http://schemas.microsoft.com/office/drawing/2014/main" id="{5A546C70-3257-4580-9649-CA129E3A6C40}"/>
              </a:ext>
            </a:extLst>
          </p:cNvPr>
          <p:cNvGrpSpPr/>
          <p:nvPr/>
        </p:nvGrpSpPr>
        <p:grpSpPr>
          <a:xfrm>
            <a:off x="-1" y="0"/>
            <a:ext cx="9144002" cy="695148"/>
            <a:chOff x="-1" y="0"/>
            <a:chExt cx="9144002" cy="695148"/>
          </a:xfrm>
        </p:grpSpPr>
        <p:pic>
          <p:nvPicPr>
            <p:cNvPr id="7" name="Picture 6">
              <a:extLst>
                <a:ext uri="{FF2B5EF4-FFF2-40B4-BE49-F238E27FC236}">
                  <a16:creationId xmlns:a16="http://schemas.microsoft.com/office/drawing/2014/main" id="{EDE31778-B507-4D00-868B-D306298EF180}"/>
                </a:ext>
              </a:extLst>
            </p:cNvPr>
            <p:cNvPicPr/>
            <p:nvPr/>
          </p:nvPicPr>
          <p:blipFill rotWithShape="1">
            <a:blip r:embed="rId3">
              <a:extLst>
                <a:ext uri="{28A0092B-C50C-407E-A947-70E740481C1C}">
                  <a14:useLocalDpi xmlns:a14="http://schemas.microsoft.com/office/drawing/2010/main" val="0"/>
                </a:ext>
              </a:extLst>
            </a:blip>
            <a:srcRect r="37475" b="-3133"/>
            <a:stretch/>
          </p:blipFill>
          <p:spPr>
            <a:xfrm>
              <a:off x="5446031" y="2242"/>
              <a:ext cx="3697970" cy="623457"/>
            </a:xfrm>
            <a:prstGeom prst="rect">
              <a:avLst/>
            </a:prstGeom>
          </p:spPr>
        </p:pic>
        <p:pic>
          <p:nvPicPr>
            <p:cNvPr id="8" name="Picture 7">
              <a:extLst>
                <a:ext uri="{FF2B5EF4-FFF2-40B4-BE49-F238E27FC236}">
                  <a16:creationId xmlns:a16="http://schemas.microsoft.com/office/drawing/2014/main" id="{FC5FA70A-594E-4318-8FCF-EBCA52562F61}"/>
                </a:ext>
              </a:extLst>
            </p:cNvPr>
            <p:cNvPicPr/>
            <p:nvPr/>
          </p:nvPicPr>
          <p:blipFill rotWithShape="1">
            <a:blip r:embed="rId3">
              <a:extLst>
                <a:ext uri="{28A0092B-C50C-407E-A947-70E740481C1C}">
                  <a14:useLocalDpi xmlns:a14="http://schemas.microsoft.com/office/drawing/2010/main" val="0"/>
                </a:ext>
              </a:extLst>
            </a:blip>
            <a:srcRect l="7045" r="28864" b="-3133"/>
            <a:stretch/>
          </p:blipFill>
          <p:spPr>
            <a:xfrm>
              <a:off x="-1" y="0"/>
              <a:ext cx="3790573" cy="623457"/>
            </a:xfrm>
            <a:prstGeom prst="rect">
              <a:avLst/>
            </a:prstGeom>
          </p:spPr>
        </p:pic>
        <p:pic>
          <p:nvPicPr>
            <p:cNvPr id="9" name="Picture 8" descr="Hexagon banner head">
              <a:extLst>
                <a:ext uri="{FF2B5EF4-FFF2-40B4-BE49-F238E27FC236}">
                  <a16:creationId xmlns:a16="http://schemas.microsoft.com/office/drawing/2014/main" id="{7466F8DD-30AC-496F-81DF-0C4D47A3236A}"/>
                </a:ext>
              </a:extLst>
            </p:cNvPr>
            <p:cNvPicPr/>
            <p:nvPr/>
          </p:nvPicPr>
          <p:blipFill rotWithShape="1">
            <a:blip r:embed="rId4" cstate="print">
              <a:extLst>
                <a:ext uri="{28A0092B-C50C-407E-A947-70E740481C1C}">
                  <a14:useLocalDpi xmlns:a14="http://schemas.microsoft.com/office/drawing/2010/main" val="0"/>
                </a:ext>
              </a:extLst>
            </a:blip>
            <a:srcRect r="14721" b="-14621"/>
            <a:stretch/>
          </p:blipFill>
          <p:spPr bwMode="auto">
            <a:xfrm>
              <a:off x="2851301" y="2242"/>
              <a:ext cx="3441398" cy="692906"/>
            </a:xfrm>
            <a:prstGeom prst="rect">
              <a:avLst/>
            </a:prstGeom>
            <a:noFill/>
            <a:ln>
              <a:noFill/>
            </a:ln>
          </p:spPr>
        </p:pic>
      </p:grpSp>
    </p:spTree>
    <p:extLst>
      <p:ext uri="{BB962C8B-B14F-4D97-AF65-F5344CB8AC3E}">
        <p14:creationId xmlns:p14="http://schemas.microsoft.com/office/powerpoint/2010/main" val="325297327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3" name="TextBox 3"/>
          <p:cNvSpPr txBox="1">
            <a:spLocks noChangeArrowheads="1"/>
          </p:cNvSpPr>
          <p:nvPr/>
        </p:nvSpPr>
        <p:spPr bwMode="auto">
          <a:xfrm>
            <a:off x="489064" y="1340768"/>
            <a:ext cx="8115384" cy="41549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buFont typeface="Arial" charset="0"/>
              <a:buNone/>
              <a:defRPr/>
            </a:pPr>
            <a:r>
              <a:rPr lang="en-GB" sz="4400" b="1" dirty="0">
                <a:latin typeface="+mj-lt"/>
                <a:ea typeface="Verdana" panose="020B0604030504040204" pitchFamily="34" charset="0"/>
                <a:cs typeface="Verdana" panose="020B0604030504040204" pitchFamily="34" charset="0"/>
              </a:rPr>
              <a:t>Challenge stars– </a:t>
            </a:r>
          </a:p>
          <a:p>
            <a:pPr>
              <a:buFont typeface="Arial" charset="0"/>
              <a:buNone/>
              <a:defRPr/>
            </a:pPr>
            <a:endParaRPr lang="en-GB" sz="2000" dirty="0">
              <a:solidFill>
                <a:schemeClr val="accent1">
                  <a:lumMod val="75000"/>
                </a:schemeClr>
              </a:solidFill>
              <a:latin typeface="+mj-lt"/>
              <a:ea typeface="Verdana" panose="020B0604030504040204" pitchFamily="34" charset="0"/>
              <a:cs typeface="Verdana" panose="020B0604030504040204" pitchFamily="34" charset="0"/>
            </a:endParaRPr>
          </a:p>
          <a:p>
            <a:pPr marL="342900" indent="-342900">
              <a:defRPr/>
            </a:pPr>
            <a:r>
              <a:rPr lang="en-GB" sz="2000" dirty="0">
                <a:latin typeface="+mj-lt"/>
                <a:ea typeface="Verdana" panose="020B0604030504040204" pitchFamily="34" charset="0"/>
                <a:cs typeface="Verdana" panose="020B0604030504040204" pitchFamily="34" charset="0"/>
              </a:rPr>
              <a:t>Your son/daughter will receive a challenge card once per term.</a:t>
            </a:r>
          </a:p>
          <a:p>
            <a:pPr marL="342900" indent="-342900">
              <a:defRPr/>
            </a:pPr>
            <a:r>
              <a:rPr lang="en-GB" sz="2000" dirty="0">
                <a:latin typeface="+mj-lt"/>
                <a:ea typeface="Verdana" panose="020B0604030504040204" pitchFamily="34" charset="0"/>
                <a:cs typeface="Verdana" panose="020B0604030504040204" pitchFamily="34" charset="0"/>
              </a:rPr>
              <a:t>Your son/daughter should ensure they challenge their learning during the school day, teachers nominate a student per lesson for their personal challenge within a lesson.</a:t>
            </a:r>
          </a:p>
          <a:p>
            <a:pPr marL="342900" indent="-342900">
              <a:defRPr/>
            </a:pPr>
            <a:r>
              <a:rPr lang="en-GB" sz="2000" dirty="0">
                <a:latin typeface="+mj-lt"/>
                <a:ea typeface="Verdana" panose="020B0604030504040204" pitchFamily="34" charset="0"/>
                <a:cs typeface="Verdana" panose="020B0604030504040204" pitchFamily="34" charset="0"/>
              </a:rPr>
              <a:t>This has been introduced in order to ensure students challenge themselves to be their best.</a:t>
            </a:r>
          </a:p>
          <a:p>
            <a:pPr marL="342900" indent="-342900">
              <a:defRPr/>
            </a:pPr>
            <a:r>
              <a:rPr lang="en-GB" sz="2000" dirty="0">
                <a:latin typeface="+mj-lt"/>
                <a:ea typeface="Verdana" panose="020B0604030504040204" pitchFamily="34" charset="0"/>
                <a:cs typeface="Verdana" panose="020B0604030504040204" pitchFamily="34" charset="0"/>
              </a:rPr>
              <a:t>Once filled out in a term students as a group decide upon their reward. Previous rewards have been Christmas dinner, an Easter egg hunt for an afternoon</a:t>
            </a:r>
            <a:r>
              <a:rPr lang="en-GB" sz="2000" dirty="0">
                <a:solidFill>
                  <a:schemeClr val="accent1">
                    <a:lumMod val="75000"/>
                  </a:schemeClr>
                </a:solidFill>
                <a:latin typeface="+mj-lt"/>
                <a:ea typeface="Verdana" panose="020B0604030504040204" pitchFamily="34" charset="0"/>
                <a:cs typeface="Verdana" panose="020B0604030504040204" pitchFamily="34" charset="0"/>
              </a:rPr>
              <a:t>.</a:t>
            </a:r>
            <a:endParaRPr lang="en-GB" altLang="en-US" sz="2000" b="1" dirty="0">
              <a:solidFill>
                <a:schemeClr val="accent1">
                  <a:lumMod val="75000"/>
                </a:schemeClr>
              </a:solidFill>
              <a:latin typeface="+mj-lt"/>
              <a:ea typeface="Verdana" panose="020B0604030504040204" pitchFamily="34" charset="0"/>
              <a:cs typeface="Verdana" panose="020B0604030504040204" pitchFamily="34" charset="0"/>
            </a:endParaRPr>
          </a:p>
        </p:txBody>
      </p:sp>
      <p:grpSp>
        <p:nvGrpSpPr>
          <p:cNvPr id="5" name="Group 4">
            <a:extLst>
              <a:ext uri="{FF2B5EF4-FFF2-40B4-BE49-F238E27FC236}">
                <a16:creationId xmlns:a16="http://schemas.microsoft.com/office/drawing/2014/main" id="{3DE005F1-8105-4907-BA35-D3861F6BDE2E}"/>
              </a:ext>
            </a:extLst>
          </p:cNvPr>
          <p:cNvGrpSpPr/>
          <p:nvPr/>
        </p:nvGrpSpPr>
        <p:grpSpPr>
          <a:xfrm>
            <a:off x="-1" y="0"/>
            <a:ext cx="9144002" cy="695148"/>
            <a:chOff x="-1" y="0"/>
            <a:chExt cx="9144002" cy="695148"/>
          </a:xfrm>
        </p:grpSpPr>
        <p:pic>
          <p:nvPicPr>
            <p:cNvPr id="6" name="Picture 5">
              <a:extLst>
                <a:ext uri="{FF2B5EF4-FFF2-40B4-BE49-F238E27FC236}">
                  <a16:creationId xmlns:a16="http://schemas.microsoft.com/office/drawing/2014/main" id="{AE35DBEB-C5B1-4D53-A2FF-9B1DE0C6E4C5}"/>
                </a:ext>
              </a:extLst>
            </p:cNvPr>
            <p:cNvPicPr/>
            <p:nvPr/>
          </p:nvPicPr>
          <p:blipFill rotWithShape="1">
            <a:blip r:embed="rId3">
              <a:extLst>
                <a:ext uri="{28A0092B-C50C-407E-A947-70E740481C1C}">
                  <a14:useLocalDpi xmlns:a14="http://schemas.microsoft.com/office/drawing/2010/main" val="0"/>
                </a:ext>
              </a:extLst>
            </a:blip>
            <a:srcRect r="37475" b="-3133"/>
            <a:stretch/>
          </p:blipFill>
          <p:spPr>
            <a:xfrm>
              <a:off x="5446031" y="2242"/>
              <a:ext cx="3697970" cy="623457"/>
            </a:xfrm>
            <a:prstGeom prst="rect">
              <a:avLst/>
            </a:prstGeom>
          </p:spPr>
        </p:pic>
        <p:pic>
          <p:nvPicPr>
            <p:cNvPr id="7" name="Picture 6">
              <a:extLst>
                <a:ext uri="{FF2B5EF4-FFF2-40B4-BE49-F238E27FC236}">
                  <a16:creationId xmlns:a16="http://schemas.microsoft.com/office/drawing/2014/main" id="{4E677756-819E-43DF-AF20-3721E38C7CB2}"/>
                </a:ext>
              </a:extLst>
            </p:cNvPr>
            <p:cNvPicPr/>
            <p:nvPr/>
          </p:nvPicPr>
          <p:blipFill rotWithShape="1">
            <a:blip r:embed="rId3">
              <a:extLst>
                <a:ext uri="{28A0092B-C50C-407E-A947-70E740481C1C}">
                  <a14:useLocalDpi xmlns:a14="http://schemas.microsoft.com/office/drawing/2010/main" val="0"/>
                </a:ext>
              </a:extLst>
            </a:blip>
            <a:srcRect l="7045" r="28864" b="-3133"/>
            <a:stretch/>
          </p:blipFill>
          <p:spPr>
            <a:xfrm>
              <a:off x="-1" y="0"/>
              <a:ext cx="3790573" cy="623457"/>
            </a:xfrm>
            <a:prstGeom prst="rect">
              <a:avLst/>
            </a:prstGeom>
          </p:spPr>
        </p:pic>
        <p:pic>
          <p:nvPicPr>
            <p:cNvPr id="8" name="Picture 7" descr="Hexagon banner head">
              <a:extLst>
                <a:ext uri="{FF2B5EF4-FFF2-40B4-BE49-F238E27FC236}">
                  <a16:creationId xmlns:a16="http://schemas.microsoft.com/office/drawing/2014/main" id="{E64B401A-69A9-4753-BB80-E0533152EBA9}"/>
                </a:ext>
              </a:extLst>
            </p:cNvPr>
            <p:cNvPicPr/>
            <p:nvPr/>
          </p:nvPicPr>
          <p:blipFill rotWithShape="1">
            <a:blip r:embed="rId4" cstate="print">
              <a:extLst>
                <a:ext uri="{28A0092B-C50C-407E-A947-70E740481C1C}">
                  <a14:useLocalDpi xmlns:a14="http://schemas.microsoft.com/office/drawing/2010/main" val="0"/>
                </a:ext>
              </a:extLst>
            </a:blip>
            <a:srcRect r="14721" b="-14621"/>
            <a:stretch/>
          </p:blipFill>
          <p:spPr bwMode="auto">
            <a:xfrm>
              <a:off x="2851301" y="2242"/>
              <a:ext cx="3441398" cy="692906"/>
            </a:xfrm>
            <a:prstGeom prst="rect">
              <a:avLst/>
            </a:prstGeom>
            <a:noFill/>
            <a:ln>
              <a:noFill/>
            </a:ln>
          </p:spPr>
        </p:pic>
      </p:grpSp>
    </p:spTree>
    <p:extLst>
      <p:ext uri="{BB962C8B-B14F-4D97-AF65-F5344CB8AC3E}">
        <p14:creationId xmlns:p14="http://schemas.microsoft.com/office/powerpoint/2010/main" val="292167186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3" name="TextBox 3"/>
          <p:cNvSpPr txBox="1">
            <a:spLocks noChangeArrowheads="1"/>
          </p:cNvSpPr>
          <p:nvPr/>
        </p:nvSpPr>
        <p:spPr bwMode="auto">
          <a:xfrm>
            <a:off x="514308" y="908720"/>
            <a:ext cx="8115384" cy="48444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anchor="t">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buFont typeface="Arial" charset="0"/>
              <a:buNone/>
              <a:defRPr/>
            </a:pPr>
            <a:r>
              <a:rPr lang="en-GB" sz="4400" b="1" dirty="0">
                <a:latin typeface="+mj-lt"/>
                <a:ea typeface="Verdana"/>
                <a:cs typeface="Verdana" panose="020B0604030504040204" pitchFamily="34" charset="0"/>
              </a:rPr>
              <a:t>Primary Information</a:t>
            </a:r>
            <a:endParaRPr lang="en-GB" sz="4400" b="1" dirty="0">
              <a:latin typeface="+mj-lt"/>
              <a:ea typeface="Verdana" panose="020B0604030504040204" pitchFamily="34" charset="0"/>
              <a:cs typeface="Verdana" panose="020B0604030504040204" pitchFamily="34" charset="0"/>
            </a:endParaRPr>
          </a:p>
          <a:p>
            <a:pPr>
              <a:defRPr/>
            </a:pPr>
            <a:endParaRPr lang="en-GB" sz="2000" dirty="0">
              <a:latin typeface="+mj-lt"/>
              <a:ea typeface="Verdana" panose="020B0604030504040204" pitchFamily="34" charset="0"/>
              <a:cs typeface="Verdana" panose="020B0604030504040204" pitchFamily="34" charset="0"/>
            </a:endParaRPr>
          </a:p>
          <a:p>
            <a:pPr marL="342900" indent="-342900">
              <a:defRPr/>
            </a:pPr>
            <a:r>
              <a:rPr lang="en-GB" sz="2400" dirty="0">
                <a:latin typeface="+mj-lt"/>
                <a:ea typeface="Verdana"/>
                <a:cs typeface="Verdana" panose="020B0604030504040204" pitchFamily="34" charset="0"/>
              </a:rPr>
              <a:t>Primary schools have shared key information through 6 into 7, as well as meetings between staff within all schools.</a:t>
            </a:r>
            <a:endParaRPr lang="en-GB" sz="2400" dirty="0">
              <a:latin typeface="+mj-lt"/>
              <a:ea typeface="Verdana" panose="020B0604030504040204" pitchFamily="34" charset="0"/>
              <a:cs typeface="Verdana" panose="020B0604030504040204" pitchFamily="34" charset="0"/>
            </a:endParaRPr>
          </a:p>
          <a:p>
            <a:pPr marL="342900" indent="-342900">
              <a:defRPr/>
            </a:pPr>
            <a:endParaRPr lang="en-GB" sz="2000" dirty="0">
              <a:solidFill>
                <a:schemeClr val="accent1">
                  <a:lumMod val="75000"/>
                </a:schemeClr>
              </a:solidFill>
              <a:latin typeface="Verdana" panose="020B0604030504040204" pitchFamily="34" charset="0"/>
              <a:ea typeface="Verdana" panose="020B0604030504040204" pitchFamily="34" charset="0"/>
              <a:cs typeface="Verdana" panose="020B0604030504040204" pitchFamily="34" charset="0"/>
            </a:endParaRPr>
          </a:p>
          <a:p>
            <a:pPr marL="342900" indent="-342900">
              <a:defRPr/>
            </a:pPr>
            <a:endParaRPr lang="en-GB" sz="2000" dirty="0">
              <a:solidFill>
                <a:schemeClr val="accent1">
                  <a:lumMod val="75000"/>
                </a:schemeClr>
              </a:solidFill>
              <a:latin typeface="Verdana" panose="020B0604030504040204" pitchFamily="34" charset="0"/>
              <a:ea typeface="Verdana" panose="020B0604030504040204" pitchFamily="34" charset="0"/>
              <a:cs typeface="Verdana" panose="020B0604030504040204" pitchFamily="34" charset="0"/>
            </a:endParaRPr>
          </a:p>
          <a:p>
            <a:pPr>
              <a:buNone/>
              <a:defRPr/>
            </a:pPr>
            <a:endParaRPr lang="en-GB" sz="2000" dirty="0">
              <a:solidFill>
                <a:schemeClr val="accent1">
                  <a:lumMod val="75000"/>
                </a:schemeClr>
              </a:solidFill>
              <a:latin typeface="Verdana" panose="020B0604030504040204" pitchFamily="34" charset="0"/>
              <a:ea typeface="Verdana" panose="020B0604030504040204" pitchFamily="34" charset="0"/>
              <a:cs typeface="Verdana" panose="020B0604030504040204" pitchFamily="34" charset="0"/>
            </a:endParaRPr>
          </a:p>
          <a:p>
            <a:pPr marL="342900" indent="-342900">
              <a:defRPr/>
            </a:pPr>
            <a:endParaRPr lang="en-GB" sz="2000" dirty="0">
              <a:solidFill>
                <a:schemeClr val="accent1">
                  <a:lumMod val="75000"/>
                </a:schemeClr>
              </a:solidFill>
              <a:latin typeface="Verdana" panose="020B0604030504040204" pitchFamily="34" charset="0"/>
              <a:ea typeface="Verdana" panose="020B0604030504040204" pitchFamily="34" charset="0"/>
              <a:cs typeface="Verdana" panose="020B0604030504040204" pitchFamily="34" charset="0"/>
            </a:endParaRPr>
          </a:p>
          <a:p>
            <a:pPr marL="342900" indent="-342900">
              <a:defRPr/>
            </a:pPr>
            <a:endParaRPr lang="en-GB" sz="2000" dirty="0">
              <a:solidFill>
                <a:schemeClr val="accent1">
                  <a:lumMod val="75000"/>
                </a:schemeClr>
              </a:solidFill>
              <a:latin typeface="Verdana" panose="020B0604030504040204" pitchFamily="34" charset="0"/>
              <a:ea typeface="Verdana" panose="020B0604030504040204" pitchFamily="34" charset="0"/>
              <a:cs typeface="Verdana" panose="020B0604030504040204" pitchFamily="34" charset="0"/>
            </a:endParaRPr>
          </a:p>
          <a:p>
            <a:pPr marL="342900" indent="-342900">
              <a:defRPr/>
            </a:pPr>
            <a:endParaRPr lang="en-GB" sz="2000" dirty="0">
              <a:solidFill>
                <a:schemeClr val="accent1">
                  <a:lumMod val="75000"/>
                </a:schemeClr>
              </a:solidFill>
              <a:latin typeface="Verdana" panose="020B0604030504040204" pitchFamily="34" charset="0"/>
              <a:ea typeface="Verdana" panose="020B0604030504040204" pitchFamily="34" charset="0"/>
              <a:cs typeface="Verdana" panose="020B0604030504040204" pitchFamily="34" charset="0"/>
            </a:endParaRPr>
          </a:p>
          <a:p>
            <a:pPr>
              <a:buNone/>
              <a:defRPr/>
            </a:pPr>
            <a:endParaRPr lang="en-GB" sz="2000" dirty="0">
              <a:solidFill>
                <a:schemeClr val="accent1">
                  <a:lumMod val="75000"/>
                </a:schemeClr>
              </a:solidFill>
              <a:latin typeface="Verdana" panose="020B0604030504040204" pitchFamily="34" charset="0"/>
              <a:ea typeface="Verdana" panose="020B0604030504040204" pitchFamily="34" charset="0"/>
              <a:cs typeface="Verdana" panose="020B0604030504040204" pitchFamily="34" charset="0"/>
            </a:endParaRPr>
          </a:p>
          <a:p>
            <a:pPr eaLnBrk="1" hangingPunct="1">
              <a:spcBef>
                <a:spcPct val="0"/>
              </a:spcBef>
              <a:buFontTx/>
              <a:buNone/>
              <a:defRPr/>
            </a:pPr>
            <a:endParaRPr lang="en-GB" altLang="en-US" sz="2000" b="1" dirty="0">
              <a:latin typeface="Verdana" panose="020B0604030504040204" pitchFamily="34" charset="0"/>
              <a:ea typeface="Verdana" panose="020B0604030504040204" pitchFamily="34" charset="0"/>
              <a:cs typeface="Verdana" panose="020B0604030504040204" pitchFamily="34" charset="0"/>
            </a:endParaRPr>
          </a:p>
        </p:txBody>
      </p:sp>
      <p:grpSp>
        <p:nvGrpSpPr>
          <p:cNvPr id="5" name="Group 4">
            <a:extLst>
              <a:ext uri="{FF2B5EF4-FFF2-40B4-BE49-F238E27FC236}">
                <a16:creationId xmlns:a16="http://schemas.microsoft.com/office/drawing/2014/main" id="{D3C3F2F1-81D9-44D5-A246-66229EA20F79}"/>
              </a:ext>
            </a:extLst>
          </p:cNvPr>
          <p:cNvGrpSpPr/>
          <p:nvPr/>
        </p:nvGrpSpPr>
        <p:grpSpPr>
          <a:xfrm>
            <a:off x="-1" y="0"/>
            <a:ext cx="9144002" cy="695148"/>
            <a:chOff x="-1" y="0"/>
            <a:chExt cx="9144002" cy="695148"/>
          </a:xfrm>
        </p:grpSpPr>
        <p:pic>
          <p:nvPicPr>
            <p:cNvPr id="6" name="Picture 5">
              <a:extLst>
                <a:ext uri="{FF2B5EF4-FFF2-40B4-BE49-F238E27FC236}">
                  <a16:creationId xmlns:a16="http://schemas.microsoft.com/office/drawing/2014/main" id="{8DCE29F9-EA0B-4C0A-8490-4A7E8C06020A}"/>
                </a:ext>
              </a:extLst>
            </p:cNvPr>
            <p:cNvPicPr/>
            <p:nvPr/>
          </p:nvPicPr>
          <p:blipFill rotWithShape="1">
            <a:blip r:embed="rId3">
              <a:extLst>
                <a:ext uri="{28A0092B-C50C-407E-A947-70E740481C1C}">
                  <a14:useLocalDpi xmlns:a14="http://schemas.microsoft.com/office/drawing/2010/main" val="0"/>
                </a:ext>
              </a:extLst>
            </a:blip>
            <a:srcRect r="37475" b="-3133"/>
            <a:stretch/>
          </p:blipFill>
          <p:spPr>
            <a:xfrm>
              <a:off x="5446031" y="2242"/>
              <a:ext cx="3697970" cy="623457"/>
            </a:xfrm>
            <a:prstGeom prst="rect">
              <a:avLst/>
            </a:prstGeom>
          </p:spPr>
        </p:pic>
        <p:pic>
          <p:nvPicPr>
            <p:cNvPr id="7" name="Picture 6">
              <a:extLst>
                <a:ext uri="{FF2B5EF4-FFF2-40B4-BE49-F238E27FC236}">
                  <a16:creationId xmlns:a16="http://schemas.microsoft.com/office/drawing/2014/main" id="{8B6BFD4B-81BE-4488-A149-F37D7D1946AE}"/>
                </a:ext>
              </a:extLst>
            </p:cNvPr>
            <p:cNvPicPr/>
            <p:nvPr/>
          </p:nvPicPr>
          <p:blipFill rotWithShape="1">
            <a:blip r:embed="rId3">
              <a:extLst>
                <a:ext uri="{28A0092B-C50C-407E-A947-70E740481C1C}">
                  <a14:useLocalDpi xmlns:a14="http://schemas.microsoft.com/office/drawing/2010/main" val="0"/>
                </a:ext>
              </a:extLst>
            </a:blip>
            <a:srcRect l="7045" r="28864" b="-3133"/>
            <a:stretch/>
          </p:blipFill>
          <p:spPr>
            <a:xfrm>
              <a:off x="-1" y="0"/>
              <a:ext cx="3790573" cy="623457"/>
            </a:xfrm>
            <a:prstGeom prst="rect">
              <a:avLst/>
            </a:prstGeom>
          </p:spPr>
        </p:pic>
        <p:pic>
          <p:nvPicPr>
            <p:cNvPr id="8" name="Picture 7" descr="Hexagon banner head">
              <a:extLst>
                <a:ext uri="{FF2B5EF4-FFF2-40B4-BE49-F238E27FC236}">
                  <a16:creationId xmlns:a16="http://schemas.microsoft.com/office/drawing/2014/main" id="{713FE452-EB32-4F26-858F-69E9B5E94909}"/>
                </a:ext>
              </a:extLst>
            </p:cNvPr>
            <p:cNvPicPr/>
            <p:nvPr/>
          </p:nvPicPr>
          <p:blipFill rotWithShape="1">
            <a:blip r:embed="rId4" cstate="print">
              <a:extLst>
                <a:ext uri="{28A0092B-C50C-407E-A947-70E740481C1C}">
                  <a14:useLocalDpi xmlns:a14="http://schemas.microsoft.com/office/drawing/2010/main" val="0"/>
                </a:ext>
              </a:extLst>
            </a:blip>
            <a:srcRect r="14721" b="-14621"/>
            <a:stretch/>
          </p:blipFill>
          <p:spPr bwMode="auto">
            <a:xfrm>
              <a:off x="2851301" y="2242"/>
              <a:ext cx="3441398" cy="692906"/>
            </a:xfrm>
            <a:prstGeom prst="rect">
              <a:avLst/>
            </a:prstGeom>
            <a:noFill/>
            <a:ln>
              <a:noFill/>
            </a:ln>
          </p:spPr>
        </p:pic>
      </p:grpSp>
      <p:sp>
        <p:nvSpPr>
          <p:cNvPr id="2" name="TextBox 3">
            <a:extLst>
              <a:ext uri="{FF2B5EF4-FFF2-40B4-BE49-F238E27FC236}">
                <a16:creationId xmlns:a16="http://schemas.microsoft.com/office/drawing/2014/main" id="{85E62C7F-E9FD-DD16-5F0A-56331651F9D1}"/>
              </a:ext>
            </a:extLst>
          </p:cNvPr>
          <p:cNvSpPr txBox="1">
            <a:spLocks noChangeArrowheads="1"/>
          </p:cNvSpPr>
          <p:nvPr/>
        </p:nvSpPr>
        <p:spPr bwMode="auto">
          <a:xfrm>
            <a:off x="514308" y="3133811"/>
            <a:ext cx="8115384" cy="580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buNone/>
              <a:defRPr/>
            </a:pPr>
            <a:r>
              <a:rPr lang="en-GB" sz="4400" b="1" dirty="0">
                <a:latin typeface="+mj-lt"/>
                <a:ea typeface="Verdana" panose="020B0604030504040204" pitchFamily="34" charset="0"/>
                <a:cs typeface="Verdana" panose="020B0604030504040204" pitchFamily="34" charset="0"/>
              </a:rPr>
              <a:t>Year 6 Teacher Visits</a:t>
            </a:r>
          </a:p>
          <a:p>
            <a:pPr>
              <a:buNone/>
              <a:defRPr/>
            </a:pPr>
            <a:endParaRPr lang="en-GB" dirty="0">
              <a:latin typeface="+mj-lt"/>
              <a:ea typeface="Verdana" panose="020B0604030504040204" pitchFamily="34" charset="0"/>
              <a:cs typeface="Verdana" panose="020B0604030504040204" pitchFamily="34" charset="0"/>
            </a:endParaRPr>
          </a:p>
          <a:p>
            <a:pPr marL="342900" indent="-342900">
              <a:defRPr/>
            </a:pPr>
            <a:r>
              <a:rPr lang="en-GB" sz="2400" dirty="0">
                <a:latin typeface="+mj-lt"/>
                <a:ea typeface="Verdana" panose="020B0604030504040204" pitchFamily="34" charset="0"/>
                <a:cs typeface="Verdana" panose="020B0604030504040204" pitchFamily="34" charset="0"/>
              </a:rPr>
              <a:t>Year 6 Teachers observe core subject lessons to ensure no regression from Year 6. This is scheduled for the new academic year.</a:t>
            </a:r>
          </a:p>
          <a:p>
            <a:pPr>
              <a:buNone/>
              <a:defRPr/>
            </a:pPr>
            <a:endParaRPr lang="en-GB" sz="2000" dirty="0">
              <a:solidFill>
                <a:schemeClr val="accent1">
                  <a:lumMod val="75000"/>
                </a:schemeClr>
              </a:solidFill>
              <a:latin typeface="Verdana" panose="020B0604030504040204" pitchFamily="34" charset="0"/>
              <a:ea typeface="Verdana" panose="020B0604030504040204" pitchFamily="34" charset="0"/>
              <a:cs typeface="Verdana" panose="020B0604030504040204" pitchFamily="34" charset="0"/>
            </a:endParaRPr>
          </a:p>
          <a:p>
            <a:pPr marL="342900" indent="-342900">
              <a:defRPr/>
            </a:pPr>
            <a:endParaRPr lang="en-GB" sz="2000" dirty="0">
              <a:solidFill>
                <a:schemeClr val="accent1">
                  <a:lumMod val="75000"/>
                </a:schemeClr>
              </a:solidFill>
              <a:latin typeface="Verdana" panose="020B0604030504040204" pitchFamily="34" charset="0"/>
              <a:ea typeface="Verdana" panose="020B0604030504040204" pitchFamily="34" charset="0"/>
              <a:cs typeface="Verdana" panose="020B0604030504040204" pitchFamily="34" charset="0"/>
            </a:endParaRPr>
          </a:p>
          <a:p>
            <a:pPr marL="342900" indent="-342900">
              <a:defRPr/>
            </a:pPr>
            <a:endParaRPr lang="en-GB" sz="2000" dirty="0">
              <a:solidFill>
                <a:schemeClr val="accent1">
                  <a:lumMod val="75000"/>
                </a:schemeClr>
              </a:solidFill>
              <a:latin typeface="Verdana" panose="020B0604030504040204" pitchFamily="34" charset="0"/>
              <a:ea typeface="Verdana" panose="020B0604030504040204" pitchFamily="34" charset="0"/>
              <a:cs typeface="Verdana" panose="020B0604030504040204" pitchFamily="34" charset="0"/>
            </a:endParaRPr>
          </a:p>
          <a:p>
            <a:pPr>
              <a:buNone/>
              <a:defRPr/>
            </a:pPr>
            <a:endParaRPr lang="en-GB" sz="2000" dirty="0">
              <a:solidFill>
                <a:schemeClr val="accent1">
                  <a:lumMod val="75000"/>
                </a:schemeClr>
              </a:solidFill>
              <a:latin typeface="Verdana" panose="020B0604030504040204" pitchFamily="34" charset="0"/>
              <a:ea typeface="Verdana" panose="020B0604030504040204" pitchFamily="34" charset="0"/>
              <a:cs typeface="Verdana" panose="020B0604030504040204" pitchFamily="34" charset="0"/>
            </a:endParaRPr>
          </a:p>
          <a:p>
            <a:pPr marL="342900" indent="-342900">
              <a:defRPr/>
            </a:pPr>
            <a:endParaRPr lang="en-GB" sz="2000" dirty="0">
              <a:solidFill>
                <a:schemeClr val="accent1">
                  <a:lumMod val="75000"/>
                </a:schemeClr>
              </a:solidFill>
              <a:latin typeface="Verdana" panose="020B0604030504040204" pitchFamily="34" charset="0"/>
              <a:ea typeface="Verdana" panose="020B0604030504040204" pitchFamily="34" charset="0"/>
              <a:cs typeface="Verdana" panose="020B0604030504040204" pitchFamily="34" charset="0"/>
            </a:endParaRPr>
          </a:p>
          <a:p>
            <a:pPr marL="342900" indent="-342900">
              <a:defRPr/>
            </a:pPr>
            <a:endParaRPr lang="en-GB" sz="2000" dirty="0">
              <a:solidFill>
                <a:schemeClr val="accent1">
                  <a:lumMod val="75000"/>
                </a:schemeClr>
              </a:solidFill>
              <a:latin typeface="Verdana" panose="020B0604030504040204" pitchFamily="34" charset="0"/>
              <a:ea typeface="Verdana" panose="020B0604030504040204" pitchFamily="34" charset="0"/>
              <a:cs typeface="Verdana" panose="020B0604030504040204" pitchFamily="34" charset="0"/>
            </a:endParaRPr>
          </a:p>
          <a:p>
            <a:pPr marL="342900" indent="-342900">
              <a:defRPr/>
            </a:pPr>
            <a:endParaRPr lang="en-GB" sz="2000" dirty="0">
              <a:solidFill>
                <a:schemeClr val="accent1">
                  <a:lumMod val="75000"/>
                </a:schemeClr>
              </a:solidFill>
              <a:latin typeface="Verdana" panose="020B0604030504040204" pitchFamily="34" charset="0"/>
              <a:ea typeface="Verdana" panose="020B0604030504040204" pitchFamily="34" charset="0"/>
              <a:cs typeface="Verdana" panose="020B0604030504040204" pitchFamily="34" charset="0"/>
            </a:endParaRPr>
          </a:p>
          <a:p>
            <a:pPr>
              <a:buNone/>
              <a:defRPr/>
            </a:pPr>
            <a:endParaRPr lang="en-GB" sz="2000" dirty="0">
              <a:solidFill>
                <a:schemeClr val="accent1">
                  <a:lumMod val="75000"/>
                </a:schemeClr>
              </a:solidFill>
              <a:latin typeface="Verdana" panose="020B0604030504040204" pitchFamily="34" charset="0"/>
              <a:ea typeface="Verdana" panose="020B0604030504040204" pitchFamily="34" charset="0"/>
              <a:cs typeface="Verdana" panose="020B0604030504040204" pitchFamily="34" charset="0"/>
            </a:endParaRPr>
          </a:p>
          <a:p>
            <a:pPr eaLnBrk="1" hangingPunct="1">
              <a:spcBef>
                <a:spcPct val="0"/>
              </a:spcBef>
              <a:buFontTx/>
              <a:buNone/>
              <a:defRPr/>
            </a:pPr>
            <a:endParaRPr lang="en-GB" altLang="en-US" sz="2000" b="1" dirty="0">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103861255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3" name="Title 1"/>
          <p:cNvSpPr txBox="1">
            <a:spLocks/>
          </p:cNvSpPr>
          <p:nvPr/>
        </p:nvSpPr>
        <p:spPr>
          <a:xfrm>
            <a:off x="477772" y="1040557"/>
            <a:ext cx="8229600" cy="1143000"/>
          </a:xfrm>
          <a:prstGeom prst="rect">
            <a:avLst/>
          </a:prstGeom>
        </p:spPr>
        <p:txBody>
          <a:bodyPr vert="horz" lIns="91440" tIns="45720" rIns="91440" bIns="45720" rtlCol="0" anchor="ctr">
            <a:normAutofit lnSpcReduction="1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defRPr/>
            </a:pPr>
            <a:r>
              <a:rPr lang="en-GB" altLang="en-US" sz="3600" b="1" dirty="0">
                <a:ea typeface="Verdana" panose="020B0604030504040204" pitchFamily="34" charset="0"/>
                <a:cs typeface="Verdana" panose="020B0604030504040204" pitchFamily="34" charset="0"/>
              </a:rPr>
              <a:t>How will I know how well my</a:t>
            </a:r>
            <a:br>
              <a:rPr lang="en-GB" altLang="en-US" sz="3600" b="1" dirty="0">
                <a:ea typeface="Verdana" panose="020B0604030504040204" pitchFamily="34" charset="0"/>
                <a:cs typeface="Verdana" panose="020B0604030504040204" pitchFamily="34" charset="0"/>
              </a:rPr>
            </a:br>
            <a:r>
              <a:rPr lang="en-GB" altLang="en-US" sz="3600" b="1" dirty="0">
                <a:ea typeface="Verdana" panose="020B0604030504040204" pitchFamily="34" charset="0"/>
                <a:cs typeface="Verdana" panose="020B0604030504040204" pitchFamily="34" charset="0"/>
              </a:rPr>
              <a:t> child is doing ?</a:t>
            </a:r>
          </a:p>
        </p:txBody>
      </p:sp>
      <p:sp>
        <p:nvSpPr>
          <p:cNvPr id="5" name="Content Placeholder 2"/>
          <p:cNvSpPr txBox="1">
            <a:spLocks/>
          </p:cNvSpPr>
          <p:nvPr/>
        </p:nvSpPr>
        <p:spPr>
          <a:xfrm>
            <a:off x="457200" y="2420888"/>
            <a:ext cx="8229600" cy="4210050"/>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marL="457200" indent="-457200" algn="l">
              <a:buFont typeface="Arial" panose="020B0604020202020204" pitchFamily="34" charset="0"/>
              <a:buChar char="•"/>
              <a:defRPr/>
            </a:pPr>
            <a:r>
              <a:rPr lang="en-GB" altLang="en-US" sz="2400" dirty="0">
                <a:solidFill>
                  <a:schemeClr val="tx1"/>
                </a:solidFill>
                <a:latin typeface="+mj-lt"/>
                <a:ea typeface="Verdana" panose="020B0604030504040204" pitchFamily="34" charset="0"/>
                <a:cs typeface="Verdana" panose="020B0604030504040204" pitchFamily="34" charset="0"/>
              </a:rPr>
              <a:t>Students will receive 3 Progress Reviews in Year 7.</a:t>
            </a:r>
          </a:p>
          <a:p>
            <a:pPr marL="457200" indent="-457200" algn="l">
              <a:buFont typeface="Arial" panose="020B0604020202020204" pitchFamily="34" charset="0"/>
              <a:buChar char="•"/>
              <a:defRPr/>
            </a:pPr>
            <a:r>
              <a:rPr lang="en-GB" altLang="en-US" sz="2400" dirty="0">
                <a:solidFill>
                  <a:schemeClr val="tx1"/>
                </a:solidFill>
                <a:latin typeface="+mj-lt"/>
                <a:ea typeface="Verdana" panose="020B0604030504040204" pitchFamily="34" charset="0"/>
                <a:cs typeface="Verdana" panose="020B0604030504040204" pitchFamily="34" charset="0"/>
              </a:rPr>
              <a:t>Each Progress Review reports on your child’s expected end of Key stage 3 performance in each subject. We also include an Attitude to Learning score which reflects the effort applied in each subject.</a:t>
            </a:r>
          </a:p>
          <a:p>
            <a:pPr marL="457200" indent="-457200" algn="l">
              <a:buFont typeface="Arial" panose="020B0604020202020204" pitchFamily="34" charset="0"/>
              <a:buChar char="•"/>
              <a:defRPr/>
            </a:pPr>
            <a:r>
              <a:rPr lang="en-GB" altLang="en-US" sz="2400" dirty="0">
                <a:solidFill>
                  <a:schemeClr val="tx1"/>
                </a:solidFill>
                <a:latin typeface="+mj-lt"/>
                <a:ea typeface="Verdana" panose="020B0604030504040204" pitchFamily="34" charset="0"/>
                <a:cs typeface="Verdana" panose="020B0604030504040204" pitchFamily="34" charset="0"/>
              </a:rPr>
              <a:t>Year 7’s have a meet the tutor evening in the first half term and a formal parents evening in the first half of the summer term.</a:t>
            </a:r>
          </a:p>
          <a:p>
            <a:pPr marL="457200" indent="-457200" algn="l">
              <a:buFont typeface="Arial" panose="020B0604020202020204" pitchFamily="34" charset="0"/>
              <a:buChar char="•"/>
              <a:defRPr/>
            </a:pPr>
            <a:r>
              <a:rPr lang="en-GB" altLang="en-US" sz="2400" dirty="0" err="1">
                <a:solidFill>
                  <a:schemeClr val="tx1"/>
                </a:solidFill>
                <a:latin typeface="+mj-lt"/>
                <a:ea typeface="Verdana" panose="020B0604030504040204" pitchFamily="34" charset="0"/>
                <a:cs typeface="Verdana" panose="020B0604030504040204" pitchFamily="34" charset="0"/>
              </a:rPr>
              <a:t>Arbor</a:t>
            </a:r>
            <a:r>
              <a:rPr lang="en-GB" altLang="en-US" sz="2400" dirty="0">
                <a:solidFill>
                  <a:schemeClr val="tx1"/>
                </a:solidFill>
                <a:latin typeface="+mj-lt"/>
                <a:ea typeface="Verdana" panose="020B0604030504040204" pitchFamily="34" charset="0"/>
                <a:cs typeface="Verdana" panose="020B0604030504040204" pitchFamily="34" charset="0"/>
              </a:rPr>
              <a:t> will give you instance access to an overview of academic and attitude success.</a:t>
            </a:r>
          </a:p>
          <a:p>
            <a:pPr>
              <a:defRPr/>
            </a:pPr>
            <a:endParaRPr lang="en-GB" altLang="en-US" dirty="0"/>
          </a:p>
        </p:txBody>
      </p:sp>
      <p:grpSp>
        <p:nvGrpSpPr>
          <p:cNvPr id="6" name="Group 5">
            <a:extLst>
              <a:ext uri="{FF2B5EF4-FFF2-40B4-BE49-F238E27FC236}">
                <a16:creationId xmlns:a16="http://schemas.microsoft.com/office/drawing/2014/main" id="{3CD5F7EB-ED8A-4F21-BB08-B68A70145E89}"/>
              </a:ext>
            </a:extLst>
          </p:cNvPr>
          <p:cNvGrpSpPr/>
          <p:nvPr/>
        </p:nvGrpSpPr>
        <p:grpSpPr>
          <a:xfrm>
            <a:off x="-1" y="0"/>
            <a:ext cx="9144002" cy="695148"/>
            <a:chOff x="-1" y="0"/>
            <a:chExt cx="9144002" cy="695148"/>
          </a:xfrm>
        </p:grpSpPr>
        <p:pic>
          <p:nvPicPr>
            <p:cNvPr id="7" name="Picture 6">
              <a:extLst>
                <a:ext uri="{FF2B5EF4-FFF2-40B4-BE49-F238E27FC236}">
                  <a16:creationId xmlns:a16="http://schemas.microsoft.com/office/drawing/2014/main" id="{4AA8A358-D0B8-417F-92F5-F3AE41057F62}"/>
                </a:ext>
              </a:extLst>
            </p:cNvPr>
            <p:cNvPicPr/>
            <p:nvPr/>
          </p:nvPicPr>
          <p:blipFill rotWithShape="1">
            <a:blip r:embed="rId3">
              <a:extLst>
                <a:ext uri="{28A0092B-C50C-407E-A947-70E740481C1C}">
                  <a14:useLocalDpi xmlns:a14="http://schemas.microsoft.com/office/drawing/2010/main" val="0"/>
                </a:ext>
              </a:extLst>
            </a:blip>
            <a:srcRect r="37475" b="-3133"/>
            <a:stretch/>
          </p:blipFill>
          <p:spPr>
            <a:xfrm>
              <a:off x="5446031" y="2242"/>
              <a:ext cx="3697970" cy="623457"/>
            </a:xfrm>
            <a:prstGeom prst="rect">
              <a:avLst/>
            </a:prstGeom>
          </p:spPr>
        </p:pic>
        <p:pic>
          <p:nvPicPr>
            <p:cNvPr id="8" name="Picture 7">
              <a:extLst>
                <a:ext uri="{FF2B5EF4-FFF2-40B4-BE49-F238E27FC236}">
                  <a16:creationId xmlns:a16="http://schemas.microsoft.com/office/drawing/2014/main" id="{1D5DB7D1-27D8-4566-8701-08D32C305F55}"/>
                </a:ext>
              </a:extLst>
            </p:cNvPr>
            <p:cNvPicPr/>
            <p:nvPr/>
          </p:nvPicPr>
          <p:blipFill rotWithShape="1">
            <a:blip r:embed="rId3">
              <a:extLst>
                <a:ext uri="{28A0092B-C50C-407E-A947-70E740481C1C}">
                  <a14:useLocalDpi xmlns:a14="http://schemas.microsoft.com/office/drawing/2010/main" val="0"/>
                </a:ext>
              </a:extLst>
            </a:blip>
            <a:srcRect l="7045" r="28864" b="-3133"/>
            <a:stretch/>
          </p:blipFill>
          <p:spPr>
            <a:xfrm>
              <a:off x="-1" y="0"/>
              <a:ext cx="3790573" cy="623457"/>
            </a:xfrm>
            <a:prstGeom prst="rect">
              <a:avLst/>
            </a:prstGeom>
          </p:spPr>
        </p:pic>
        <p:pic>
          <p:nvPicPr>
            <p:cNvPr id="9" name="Picture 8" descr="Hexagon banner head">
              <a:extLst>
                <a:ext uri="{FF2B5EF4-FFF2-40B4-BE49-F238E27FC236}">
                  <a16:creationId xmlns:a16="http://schemas.microsoft.com/office/drawing/2014/main" id="{B7BA8431-5BC7-4207-9A04-25207EB02398}"/>
                </a:ext>
              </a:extLst>
            </p:cNvPr>
            <p:cNvPicPr/>
            <p:nvPr/>
          </p:nvPicPr>
          <p:blipFill rotWithShape="1">
            <a:blip r:embed="rId4" cstate="print">
              <a:extLst>
                <a:ext uri="{28A0092B-C50C-407E-A947-70E740481C1C}">
                  <a14:useLocalDpi xmlns:a14="http://schemas.microsoft.com/office/drawing/2010/main" val="0"/>
                </a:ext>
              </a:extLst>
            </a:blip>
            <a:srcRect r="14721" b="-14621"/>
            <a:stretch/>
          </p:blipFill>
          <p:spPr bwMode="auto">
            <a:xfrm>
              <a:off x="2851301" y="2242"/>
              <a:ext cx="3441398" cy="692906"/>
            </a:xfrm>
            <a:prstGeom prst="rect">
              <a:avLst/>
            </a:prstGeom>
            <a:noFill/>
            <a:ln>
              <a:noFill/>
            </a:ln>
          </p:spPr>
        </p:pic>
      </p:grpSp>
    </p:spTree>
    <p:extLst>
      <p:ext uri="{BB962C8B-B14F-4D97-AF65-F5344CB8AC3E}">
        <p14:creationId xmlns:p14="http://schemas.microsoft.com/office/powerpoint/2010/main" val="306383113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3" name="Rectangle 2"/>
          <p:cNvSpPr txBox="1">
            <a:spLocks noChangeArrowheads="1"/>
          </p:cNvSpPr>
          <p:nvPr/>
        </p:nvSpPr>
        <p:spPr>
          <a:xfrm>
            <a:off x="35496" y="1268760"/>
            <a:ext cx="9289032" cy="1143000"/>
          </a:xfrm>
          <a:prstGeom prst="rect">
            <a:avLst/>
          </a:prstGeom>
        </p:spPr>
        <p:txBody>
          <a:bodyPr vert="horz" lIns="91440" tIns="45720" rIns="91440" bIns="45720" rtlCol="0" anchor="ctr">
            <a:normAutofit fontScale="925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defRPr/>
            </a:pPr>
            <a:r>
              <a:rPr lang="en-GB" altLang="en-US" b="1" dirty="0" err="1">
                <a:ea typeface="Verdana" panose="020B0604030504040204" pitchFamily="34" charset="0"/>
                <a:cs typeface="Verdana" panose="020B0604030504040204" pitchFamily="34" charset="0"/>
              </a:rPr>
              <a:t>Arbor</a:t>
            </a:r>
            <a:r>
              <a:rPr lang="en-GB" altLang="en-US" b="1" dirty="0">
                <a:ea typeface="Verdana" panose="020B0604030504040204" pitchFamily="34" charset="0"/>
                <a:cs typeface="Verdana" panose="020B0604030504040204" pitchFamily="34" charset="0"/>
              </a:rPr>
              <a:t> is the new home learning planner</a:t>
            </a:r>
          </a:p>
          <a:p>
            <a:pPr algn="l">
              <a:defRPr/>
            </a:pPr>
            <a:endParaRPr lang="en-GB" altLang="en-US" b="1" dirty="0">
              <a:solidFill>
                <a:schemeClr val="accent1">
                  <a:lumMod val="75000"/>
                </a:schemeClr>
              </a:solidFill>
              <a:ea typeface="Verdana" panose="020B0604030504040204" pitchFamily="34" charset="0"/>
              <a:cs typeface="Verdana" panose="020B0604030504040204" pitchFamily="34" charset="0"/>
            </a:endParaRPr>
          </a:p>
        </p:txBody>
      </p:sp>
      <p:sp>
        <p:nvSpPr>
          <p:cNvPr id="5" name="Rectangle 3"/>
          <p:cNvSpPr txBox="1">
            <a:spLocks noChangeArrowheads="1"/>
          </p:cNvSpPr>
          <p:nvPr/>
        </p:nvSpPr>
        <p:spPr>
          <a:xfrm>
            <a:off x="457200" y="1988840"/>
            <a:ext cx="8229600" cy="4281488"/>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marL="457200" indent="-457200" algn="l">
              <a:buFont typeface="Arial" panose="020B0604020202020204" pitchFamily="34" charset="0"/>
              <a:buChar char="•"/>
              <a:defRPr/>
            </a:pPr>
            <a:endParaRPr lang="en-GB" altLang="en-US" sz="2600" dirty="0">
              <a:solidFill>
                <a:schemeClr val="accent1">
                  <a:lumMod val="75000"/>
                </a:schemeClr>
              </a:solidFill>
              <a:highlight>
                <a:srgbClr val="FFFF00"/>
              </a:highlight>
              <a:latin typeface="+mj-lt"/>
              <a:ea typeface="Verdana" panose="020B0604030504040204" pitchFamily="34" charset="0"/>
              <a:cs typeface="Verdana" panose="020B0604030504040204" pitchFamily="34" charset="0"/>
            </a:endParaRPr>
          </a:p>
        </p:txBody>
      </p:sp>
      <p:grpSp>
        <p:nvGrpSpPr>
          <p:cNvPr id="6" name="Group 5">
            <a:extLst>
              <a:ext uri="{FF2B5EF4-FFF2-40B4-BE49-F238E27FC236}">
                <a16:creationId xmlns:a16="http://schemas.microsoft.com/office/drawing/2014/main" id="{36EF2879-BD06-4445-B1B2-D9D45C15BF65}"/>
              </a:ext>
            </a:extLst>
          </p:cNvPr>
          <p:cNvGrpSpPr/>
          <p:nvPr/>
        </p:nvGrpSpPr>
        <p:grpSpPr>
          <a:xfrm>
            <a:off x="-1" y="0"/>
            <a:ext cx="9144002" cy="695148"/>
            <a:chOff x="-1" y="0"/>
            <a:chExt cx="9144002" cy="695148"/>
          </a:xfrm>
        </p:grpSpPr>
        <p:pic>
          <p:nvPicPr>
            <p:cNvPr id="7" name="Picture 6">
              <a:extLst>
                <a:ext uri="{FF2B5EF4-FFF2-40B4-BE49-F238E27FC236}">
                  <a16:creationId xmlns:a16="http://schemas.microsoft.com/office/drawing/2014/main" id="{8492B516-FAB2-4841-93A4-8F0E0C89186B}"/>
                </a:ext>
              </a:extLst>
            </p:cNvPr>
            <p:cNvPicPr/>
            <p:nvPr/>
          </p:nvPicPr>
          <p:blipFill rotWithShape="1">
            <a:blip r:embed="rId3">
              <a:extLst>
                <a:ext uri="{28A0092B-C50C-407E-A947-70E740481C1C}">
                  <a14:useLocalDpi xmlns:a14="http://schemas.microsoft.com/office/drawing/2010/main" val="0"/>
                </a:ext>
              </a:extLst>
            </a:blip>
            <a:srcRect r="37475" b="-3133"/>
            <a:stretch/>
          </p:blipFill>
          <p:spPr>
            <a:xfrm>
              <a:off x="5446031" y="2242"/>
              <a:ext cx="3697970" cy="623457"/>
            </a:xfrm>
            <a:prstGeom prst="rect">
              <a:avLst/>
            </a:prstGeom>
          </p:spPr>
        </p:pic>
        <p:pic>
          <p:nvPicPr>
            <p:cNvPr id="8" name="Picture 7">
              <a:extLst>
                <a:ext uri="{FF2B5EF4-FFF2-40B4-BE49-F238E27FC236}">
                  <a16:creationId xmlns:a16="http://schemas.microsoft.com/office/drawing/2014/main" id="{635EE500-0428-4821-BB21-65D8A2978048}"/>
                </a:ext>
              </a:extLst>
            </p:cNvPr>
            <p:cNvPicPr/>
            <p:nvPr/>
          </p:nvPicPr>
          <p:blipFill rotWithShape="1">
            <a:blip r:embed="rId3">
              <a:extLst>
                <a:ext uri="{28A0092B-C50C-407E-A947-70E740481C1C}">
                  <a14:useLocalDpi xmlns:a14="http://schemas.microsoft.com/office/drawing/2010/main" val="0"/>
                </a:ext>
              </a:extLst>
            </a:blip>
            <a:srcRect l="7045" r="28864" b="-3133"/>
            <a:stretch/>
          </p:blipFill>
          <p:spPr>
            <a:xfrm>
              <a:off x="-1" y="0"/>
              <a:ext cx="3790573" cy="623457"/>
            </a:xfrm>
            <a:prstGeom prst="rect">
              <a:avLst/>
            </a:prstGeom>
          </p:spPr>
        </p:pic>
        <p:pic>
          <p:nvPicPr>
            <p:cNvPr id="9" name="Picture 8" descr="Hexagon banner head">
              <a:extLst>
                <a:ext uri="{FF2B5EF4-FFF2-40B4-BE49-F238E27FC236}">
                  <a16:creationId xmlns:a16="http://schemas.microsoft.com/office/drawing/2014/main" id="{5DA845A9-FB39-4F0B-9BCD-F89F042AC829}"/>
                </a:ext>
              </a:extLst>
            </p:cNvPr>
            <p:cNvPicPr/>
            <p:nvPr/>
          </p:nvPicPr>
          <p:blipFill rotWithShape="1">
            <a:blip r:embed="rId4" cstate="print">
              <a:extLst>
                <a:ext uri="{28A0092B-C50C-407E-A947-70E740481C1C}">
                  <a14:useLocalDpi xmlns:a14="http://schemas.microsoft.com/office/drawing/2010/main" val="0"/>
                </a:ext>
              </a:extLst>
            </a:blip>
            <a:srcRect r="14721" b="-14621"/>
            <a:stretch/>
          </p:blipFill>
          <p:spPr bwMode="auto">
            <a:xfrm>
              <a:off x="2851301" y="2242"/>
              <a:ext cx="3441398" cy="692906"/>
            </a:xfrm>
            <a:prstGeom prst="rect">
              <a:avLst/>
            </a:prstGeom>
            <a:noFill/>
            <a:ln>
              <a:noFill/>
            </a:ln>
          </p:spPr>
        </p:pic>
      </p:grpSp>
      <p:pic>
        <p:nvPicPr>
          <p:cNvPr id="2" name="Picture 1"/>
          <p:cNvPicPr>
            <a:picLocks noChangeAspect="1"/>
          </p:cNvPicPr>
          <p:nvPr/>
        </p:nvPicPr>
        <p:blipFill>
          <a:blip r:embed="rId5"/>
          <a:stretch>
            <a:fillRect/>
          </a:stretch>
        </p:blipFill>
        <p:spPr>
          <a:xfrm>
            <a:off x="2555776" y="3717032"/>
            <a:ext cx="3916891" cy="1924968"/>
          </a:xfrm>
          <a:prstGeom prst="rect">
            <a:avLst/>
          </a:prstGeom>
        </p:spPr>
      </p:pic>
      <p:sp>
        <p:nvSpPr>
          <p:cNvPr id="10" name="Content Placeholder 2"/>
          <p:cNvSpPr txBox="1">
            <a:spLocks/>
          </p:cNvSpPr>
          <p:nvPr/>
        </p:nvSpPr>
        <p:spPr>
          <a:xfrm>
            <a:off x="457200" y="2420888"/>
            <a:ext cx="8229600" cy="4210050"/>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marL="457200" indent="-457200" algn="l">
              <a:buFont typeface="Arial" panose="020B0604020202020204" pitchFamily="34" charset="0"/>
              <a:buChar char="•"/>
              <a:defRPr/>
            </a:pPr>
            <a:r>
              <a:rPr lang="en-GB" altLang="en-US" sz="2400" dirty="0">
                <a:solidFill>
                  <a:schemeClr val="tx1"/>
                </a:solidFill>
                <a:latin typeface="+mj-lt"/>
                <a:ea typeface="Verdana" panose="020B0604030504040204" pitchFamily="34" charset="0"/>
                <a:cs typeface="Verdana" panose="020B0604030504040204" pitchFamily="34" charset="0"/>
              </a:rPr>
              <a:t>Students will have access to their account. This can be done on a computer/tablet or phone.</a:t>
            </a:r>
          </a:p>
          <a:p>
            <a:pPr>
              <a:defRPr/>
            </a:pPr>
            <a:endParaRPr lang="en-GB" altLang="en-US" dirty="0"/>
          </a:p>
        </p:txBody>
      </p:sp>
    </p:spTree>
    <p:extLst>
      <p:ext uri="{BB962C8B-B14F-4D97-AF65-F5344CB8AC3E}">
        <p14:creationId xmlns:p14="http://schemas.microsoft.com/office/powerpoint/2010/main" val="418837654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3" name="Rectangle 2"/>
          <p:cNvSpPr txBox="1">
            <a:spLocks noChangeArrowheads="1"/>
          </p:cNvSpPr>
          <p:nvPr/>
        </p:nvSpPr>
        <p:spPr>
          <a:xfrm>
            <a:off x="464572" y="1040557"/>
            <a:ext cx="82296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defRPr/>
            </a:pPr>
            <a:r>
              <a:rPr lang="en-GB" altLang="en-US" b="1" dirty="0">
                <a:ea typeface="Verdana" panose="020B0604030504040204" pitchFamily="34" charset="0"/>
                <a:cs typeface="Verdana" panose="020B0604030504040204" pitchFamily="34" charset="0"/>
              </a:rPr>
              <a:t>Who To Talk To</a:t>
            </a:r>
          </a:p>
        </p:txBody>
      </p:sp>
      <p:sp>
        <p:nvSpPr>
          <p:cNvPr id="5" name="Rectangle 3"/>
          <p:cNvSpPr txBox="1">
            <a:spLocks noChangeArrowheads="1"/>
          </p:cNvSpPr>
          <p:nvPr/>
        </p:nvSpPr>
        <p:spPr>
          <a:xfrm>
            <a:off x="179512" y="2183557"/>
            <a:ext cx="8712968" cy="2829619"/>
          </a:xfrm>
          <a:prstGeom prst="rect">
            <a:avLst/>
          </a:prstGeom>
        </p:spPr>
        <p:txBody>
          <a:bodyPr vert="horz" lIns="91440" tIns="45720" rIns="91440" bIns="45720" rtlCol="0">
            <a:normAutofit fontScale="92500"/>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marL="457200" indent="-457200" algn="l">
              <a:lnSpc>
                <a:spcPct val="90000"/>
              </a:lnSpc>
              <a:buFont typeface="Arial" panose="020B0604020202020204" pitchFamily="34" charset="0"/>
              <a:buChar char="•"/>
              <a:defRPr/>
            </a:pPr>
            <a:r>
              <a:rPr lang="en-GB" altLang="en-US" sz="2800" dirty="0">
                <a:solidFill>
                  <a:schemeClr val="tx1"/>
                </a:solidFill>
                <a:latin typeface="+mj-lt"/>
                <a:ea typeface="Verdana" panose="020B0604030504040204" pitchFamily="34" charset="0"/>
                <a:cs typeface="Verdana" panose="020B0604030504040204" pitchFamily="34" charset="0"/>
              </a:rPr>
              <a:t>Day to day problems – Form Tutor (first point of call) </a:t>
            </a:r>
          </a:p>
          <a:p>
            <a:pPr marL="457200" indent="-457200" algn="l">
              <a:lnSpc>
                <a:spcPct val="90000"/>
              </a:lnSpc>
              <a:buFont typeface="Arial" panose="020B0604020202020204" pitchFamily="34" charset="0"/>
              <a:buChar char="•"/>
              <a:defRPr/>
            </a:pPr>
            <a:r>
              <a:rPr lang="en-GB" altLang="en-US" sz="2800" dirty="0">
                <a:solidFill>
                  <a:schemeClr val="tx1"/>
                </a:solidFill>
                <a:latin typeface="+mj-lt"/>
                <a:ea typeface="Verdana" panose="020B0604030504040204" pitchFamily="34" charset="0"/>
                <a:cs typeface="Verdana" panose="020B0604030504040204" pitchFamily="34" charset="0"/>
              </a:rPr>
              <a:t>More serious issues, health matters – Heads of Years</a:t>
            </a:r>
          </a:p>
          <a:p>
            <a:pPr marL="457200" indent="-457200" algn="l">
              <a:lnSpc>
                <a:spcPct val="90000"/>
              </a:lnSpc>
              <a:buFont typeface="Arial" panose="020B0604020202020204" pitchFamily="34" charset="0"/>
              <a:buChar char="•"/>
              <a:defRPr/>
            </a:pPr>
            <a:r>
              <a:rPr lang="en-GB" altLang="en-US" sz="2800" dirty="0">
                <a:solidFill>
                  <a:schemeClr val="tx1"/>
                </a:solidFill>
                <a:latin typeface="+mj-lt"/>
                <a:ea typeface="Verdana" panose="020B0604030504040204" pitchFamily="34" charset="0"/>
                <a:cs typeface="Verdana" panose="020B0604030504040204" pitchFamily="34" charset="0"/>
              </a:rPr>
              <a:t>Academic problems – Class Teacher or Head of Department</a:t>
            </a:r>
          </a:p>
          <a:p>
            <a:pPr marL="457200" indent="-457200" algn="l">
              <a:lnSpc>
                <a:spcPct val="90000"/>
              </a:lnSpc>
              <a:buFont typeface="Arial" panose="020B0604020202020204" pitchFamily="34" charset="0"/>
              <a:buChar char="•"/>
              <a:defRPr/>
            </a:pPr>
            <a:r>
              <a:rPr lang="en-GB" altLang="en-US" sz="2800" dirty="0">
                <a:solidFill>
                  <a:schemeClr val="tx1"/>
                </a:solidFill>
                <a:latin typeface="+mj-lt"/>
                <a:ea typeface="Verdana" panose="020B0604030504040204" pitchFamily="34" charset="0"/>
                <a:cs typeface="Verdana" panose="020B0604030504040204" pitchFamily="34" charset="0"/>
              </a:rPr>
              <a:t>Special Needs – Mrs </a:t>
            </a:r>
            <a:r>
              <a:rPr lang="en-GB" altLang="en-US" sz="2800" dirty="0" err="1">
                <a:solidFill>
                  <a:schemeClr val="tx1"/>
                </a:solidFill>
                <a:latin typeface="+mj-lt"/>
                <a:ea typeface="Verdana" panose="020B0604030504040204" pitchFamily="34" charset="0"/>
                <a:cs typeface="Verdana" panose="020B0604030504040204" pitchFamily="34" charset="0"/>
              </a:rPr>
              <a:t>Grimshaw</a:t>
            </a:r>
            <a:endParaRPr lang="en-GB" altLang="en-US" sz="2800" dirty="0">
              <a:solidFill>
                <a:schemeClr val="tx1"/>
              </a:solidFill>
              <a:latin typeface="+mj-lt"/>
              <a:ea typeface="Verdana" panose="020B0604030504040204" pitchFamily="34" charset="0"/>
              <a:cs typeface="Verdana" panose="020B0604030504040204" pitchFamily="34" charset="0"/>
            </a:endParaRPr>
          </a:p>
          <a:p>
            <a:pPr marL="457200" indent="-457200" algn="l">
              <a:lnSpc>
                <a:spcPct val="90000"/>
              </a:lnSpc>
              <a:buFont typeface="Arial" panose="020B0604020202020204" pitchFamily="34" charset="0"/>
              <a:buChar char="•"/>
              <a:defRPr/>
            </a:pPr>
            <a:r>
              <a:rPr lang="en-GB" altLang="en-US" sz="2800" dirty="0">
                <a:solidFill>
                  <a:schemeClr val="tx1"/>
                </a:solidFill>
                <a:latin typeface="+mj-lt"/>
                <a:ea typeface="Verdana" panose="020B0604030504040204" pitchFamily="34" charset="0"/>
                <a:cs typeface="Verdana" panose="020B0604030504040204" pitchFamily="34" charset="0"/>
              </a:rPr>
              <a:t>Please phone first – the person you need to see may not be available</a:t>
            </a:r>
          </a:p>
        </p:txBody>
      </p:sp>
      <p:grpSp>
        <p:nvGrpSpPr>
          <p:cNvPr id="6" name="Group 5">
            <a:extLst>
              <a:ext uri="{FF2B5EF4-FFF2-40B4-BE49-F238E27FC236}">
                <a16:creationId xmlns:a16="http://schemas.microsoft.com/office/drawing/2014/main" id="{DC45C6E8-DA5F-448E-9165-418522859BCA}"/>
              </a:ext>
            </a:extLst>
          </p:cNvPr>
          <p:cNvGrpSpPr/>
          <p:nvPr/>
        </p:nvGrpSpPr>
        <p:grpSpPr>
          <a:xfrm>
            <a:off x="-1" y="0"/>
            <a:ext cx="9144002" cy="695148"/>
            <a:chOff x="-1" y="0"/>
            <a:chExt cx="9144002" cy="695148"/>
          </a:xfrm>
        </p:grpSpPr>
        <p:pic>
          <p:nvPicPr>
            <p:cNvPr id="7" name="Picture 6">
              <a:extLst>
                <a:ext uri="{FF2B5EF4-FFF2-40B4-BE49-F238E27FC236}">
                  <a16:creationId xmlns:a16="http://schemas.microsoft.com/office/drawing/2014/main" id="{2F12D3A0-0ABB-4560-8032-90B40EA7166F}"/>
                </a:ext>
              </a:extLst>
            </p:cNvPr>
            <p:cNvPicPr/>
            <p:nvPr/>
          </p:nvPicPr>
          <p:blipFill rotWithShape="1">
            <a:blip r:embed="rId3">
              <a:extLst>
                <a:ext uri="{28A0092B-C50C-407E-A947-70E740481C1C}">
                  <a14:useLocalDpi xmlns:a14="http://schemas.microsoft.com/office/drawing/2010/main" val="0"/>
                </a:ext>
              </a:extLst>
            </a:blip>
            <a:srcRect r="37475" b="-3133"/>
            <a:stretch/>
          </p:blipFill>
          <p:spPr>
            <a:xfrm>
              <a:off x="5446031" y="2242"/>
              <a:ext cx="3697970" cy="623457"/>
            </a:xfrm>
            <a:prstGeom prst="rect">
              <a:avLst/>
            </a:prstGeom>
          </p:spPr>
        </p:pic>
        <p:pic>
          <p:nvPicPr>
            <p:cNvPr id="8" name="Picture 7">
              <a:extLst>
                <a:ext uri="{FF2B5EF4-FFF2-40B4-BE49-F238E27FC236}">
                  <a16:creationId xmlns:a16="http://schemas.microsoft.com/office/drawing/2014/main" id="{9E29BEC2-DF5A-4035-BF16-2727C07FDACB}"/>
                </a:ext>
              </a:extLst>
            </p:cNvPr>
            <p:cNvPicPr/>
            <p:nvPr/>
          </p:nvPicPr>
          <p:blipFill rotWithShape="1">
            <a:blip r:embed="rId3">
              <a:extLst>
                <a:ext uri="{28A0092B-C50C-407E-A947-70E740481C1C}">
                  <a14:useLocalDpi xmlns:a14="http://schemas.microsoft.com/office/drawing/2010/main" val="0"/>
                </a:ext>
              </a:extLst>
            </a:blip>
            <a:srcRect l="7045" r="28864" b="-3133"/>
            <a:stretch/>
          </p:blipFill>
          <p:spPr>
            <a:xfrm>
              <a:off x="-1" y="0"/>
              <a:ext cx="3790573" cy="623457"/>
            </a:xfrm>
            <a:prstGeom prst="rect">
              <a:avLst/>
            </a:prstGeom>
          </p:spPr>
        </p:pic>
        <p:pic>
          <p:nvPicPr>
            <p:cNvPr id="9" name="Picture 8" descr="Hexagon banner head">
              <a:extLst>
                <a:ext uri="{FF2B5EF4-FFF2-40B4-BE49-F238E27FC236}">
                  <a16:creationId xmlns:a16="http://schemas.microsoft.com/office/drawing/2014/main" id="{C8B2FEF6-C8DA-4676-AFE6-F6ACA09246CC}"/>
                </a:ext>
              </a:extLst>
            </p:cNvPr>
            <p:cNvPicPr/>
            <p:nvPr/>
          </p:nvPicPr>
          <p:blipFill rotWithShape="1">
            <a:blip r:embed="rId4" cstate="print">
              <a:extLst>
                <a:ext uri="{28A0092B-C50C-407E-A947-70E740481C1C}">
                  <a14:useLocalDpi xmlns:a14="http://schemas.microsoft.com/office/drawing/2010/main" val="0"/>
                </a:ext>
              </a:extLst>
            </a:blip>
            <a:srcRect r="14721" b="-14621"/>
            <a:stretch/>
          </p:blipFill>
          <p:spPr bwMode="auto">
            <a:xfrm>
              <a:off x="2851301" y="2242"/>
              <a:ext cx="3441398" cy="692906"/>
            </a:xfrm>
            <a:prstGeom prst="rect">
              <a:avLst/>
            </a:prstGeom>
            <a:noFill/>
            <a:ln>
              <a:noFill/>
            </a:ln>
          </p:spPr>
        </p:pic>
      </p:grpSp>
    </p:spTree>
    <p:extLst>
      <p:ext uri="{BB962C8B-B14F-4D97-AF65-F5344CB8AC3E}">
        <p14:creationId xmlns:p14="http://schemas.microsoft.com/office/powerpoint/2010/main" val="279417613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3" name="Rectangle 2"/>
          <p:cNvSpPr txBox="1">
            <a:spLocks noChangeArrowheads="1"/>
          </p:cNvSpPr>
          <p:nvPr/>
        </p:nvSpPr>
        <p:spPr>
          <a:xfrm>
            <a:off x="454999" y="836712"/>
            <a:ext cx="82296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defRPr/>
            </a:pPr>
            <a:r>
              <a:rPr lang="en-GB" altLang="en-US" b="1" dirty="0">
                <a:ea typeface="Verdana" panose="020B0604030504040204" pitchFamily="34" charset="0"/>
                <a:cs typeface="Verdana" panose="020B0604030504040204" pitchFamily="34" charset="0"/>
              </a:rPr>
              <a:t>Uniform</a:t>
            </a:r>
          </a:p>
        </p:txBody>
      </p:sp>
      <p:sp>
        <p:nvSpPr>
          <p:cNvPr id="5" name="Rectangle 3"/>
          <p:cNvSpPr txBox="1">
            <a:spLocks noChangeArrowheads="1"/>
          </p:cNvSpPr>
          <p:nvPr/>
        </p:nvSpPr>
        <p:spPr>
          <a:xfrm>
            <a:off x="395288" y="1844675"/>
            <a:ext cx="8497887" cy="4392613"/>
          </a:xfrm>
          <a:prstGeom prst="rect">
            <a:avLst/>
          </a:prstGeom>
        </p:spPr>
        <p:txBody>
          <a:bodyPr vert="horz" lIns="91440" tIns="45720" rIns="91440" bIns="45720" rtlCol="0">
            <a:normAutofit fontScale="92500"/>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marL="342900" indent="-342900" algn="l">
              <a:buFont typeface="Arial" panose="020B0604020202020204" pitchFamily="34" charset="0"/>
              <a:buChar char="•"/>
              <a:defRPr/>
            </a:pPr>
            <a:r>
              <a:rPr lang="en-GB" altLang="en-US" sz="2400" dirty="0">
                <a:solidFill>
                  <a:schemeClr val="tx1"/>
                </a:solidFill>
                <a:latin typeface="+mj-lt"/>
                <a:ea typeface="Verdana" panose="020B0604030504040204" pitchFamily="34" charset="0"/>
                <a:cs typeface="Verdana" panose="020B0604030504040204" pitchFamily="34" charset="0"/>
              </a:rPr>
              <a:t>Uniform important (jumper optional, blazer is compulsory) </a:t>
            </a:r>
          </a:p>
          <a:p>
            <a:pPr marL="342900" indent="-342900" algn="l">
              <a:buFont typeface="Arial" panose="020B0604020202020204" pitchFamily="34" charset="0"/>
              <a:buChar char="•"/>
              <a:defRPr/>
            </a:pPr>
            <a:r>
              <a:rPr lang="en-GB" altLang="en-US" sz="2400" dirty="0">
                <a:solidFill>
                  <a:schemeClr val="tx1"/>
                </a:solidFill>
                <a:latin typeface="+mj-lt"/>
                <a:ea typeface="Verdana" panose="020B0604030504040204" pitchFamily="34" charset="0"/>
                <a:cs typeface="Verdana" panose="020B0604030504040204" pitchFamily="34" charset="0"/>
              </a:rPr>
              <a:t>Available to view in the lobby area</a:t>
            </a:r>
          </a:p>
          <a:p>
            <a:pPr marL="342900" indent="-342900" algn="l">
              <a:buFont typeface="Arial" panose="020B0604020202020204" pitchFamily="34" charset="0"/>
              <a:buChar char="•"/>
              <a:defRPr/>
            </a:pPr>
            <a:r>
              <a:rPr lang="en-GB" altLang="en-US" sz="2400" dirty="0">
                <a:solidFill>
                  <a:schemeClr val="tx1"/>
                </a:solidFill>
                <a:latin typeface="+mj-lt"/>
                <a:ea typeface="Verdana" panose="020B0604030504040204" pitchFamily="34" charset="0"/>
                <a:cs typeface="Verdana" panose="020B0604030504040204" pitchFamily="34" charset="0"/>
              </a:rPr>
              <a:t>Key areas of concern:</a:t>
            </a:r>
          </a:p>
          <a:p>
            <a:pPr lvl="1" algn="l">
              <a:defRPr/>
            </a:pPr>
            <a:r>
              <a:rPr lang="en-GB" altLang="en-US" sz="2400" dirty="0">
                <a:solidFill>
                  <a:schemeClr val="tx1"/>
                </a:solidFill>
                <a:latin typeface="+mj-lt"/>
                <a:ea typeface="Verdana" panose="020B0604030504040204" pitchFamily="34" charset="0"/>
                <a:cs typeface="Verdana" panose="020B0604030504040204" pitchFamily="34" charset="0"/>
              </a:rPr>
              <a:t>Hair – please no obvious dying</a:t>
            </a:r>
          </a:p>
          <a:p>
            <a:pPr lvl="1" algn="l">
              <a:defRPr/>
            </a:pPr>
            <a:r>
              <a:rPr lang="en-GB" altLang="en-US" sz="2400" dirty="0">
                <a:solidFill>
                  <a:schemeClr val="tx1"/>
                </a:solidFill>
                <a:latin typeface="+mj-lt"/>
                <a:ea typeface="Verdana" panose="020B0604030504040204" pitchFamily="34" charset="0"/>
                <a:cs typeface="Verdana" panose="020B0604030504040204" pitchFamily="34" charset="0"/>
              </a:rPr>
              <a:t>Jewellery – a watch and a single pair of plain gold or silver studs</a:t>
            </a:r>
          </a:p>
          <a:p>
            <a:pPr lvl="1" algn="l">
              <a:defRPr/>
            </a:pPr>
            <a:r>
              <a:rPr lang="en-GB" altLang="en-US" sz="2400" dirty="0">
                <a:solidFill>
                  <a:schemeClr val="tx1"/>
                </a:solidFill>
                <a:latin typeface="+mj-lt"/>
                <a:ea typeface="Verdana" panose="020B0604030504040204" pitchFamily="34" charset="0"/>
                <a:cs typeface="Verdana" panose="020B0604030504040204" pitchFamily="34" charset="0"/>
              </a:rPr>
              <a:t>Make up – please don’t wear</a:t>
            </a:r>
          </a:p>
          <a:p>
            <a:pPr lvl="1" algn="l">
              <a:defRPr/>
            </a:pPr>
            <a:r>
              <a:rPr lang="en-GB" altLang="en-US" sz="2400" dirty="0">
                <a:solidFill>
                  <a:schemeClr val="tx1"/>
                </a:solidFill>
                <a:latin typeface="+mj-lt"/>
                <a:ea typeface="Verdana" panose="020B0604030504040204" pitchFamily="34" charset="0"/>
                <a:cs typeface="Verdana" panose="020B0604030504040204" pitchFamily="34" charset="0"/>
              </a:rPr>
              <a:t>Skirts or Trousers must  be tailored – no leggings or skin tight trousers.</a:t>
            </a:r>
          </a:p>
          <a:p>
            <a:pPr lvl="1" algn="l">
              <a:defRPr/>
            </a:pPr>
            <a:r>
              <a:rPr lang="en-GB" altLang="en-US" sz="2400" dirty="0">
                <a:solidFill>
                  <a:schemeClr val="tx1"/>
                </a:solidFill>
                <a:latin typeface="+mj-lt"/>
                <a:ea typeface="Verdana" panose="020B0604030504040204" pitchFamily="34" charset="0"/>
                <a:cs typeface="Verdana" panose="020B0604030504040204" pitchFamily="34" charset="0"/>
              </a:rPr>
              <a:t>Trainers – only for P.E</a:t>
            </a:r>
          </a:p>
          <a:p>
            <a:pPr lvl="1" algn="l">
              <a:defRPr/>
            </a:pPr>
            <a:r>
              <a:rPr lang="en-GB" altLang="en-US" sz="2400" dirty="0">
                <a:solidFill>
                  <a:schemeClr val="tx1"/>
                </a:solidFill>
                <a:latin typeface="+mj-lt"/>
                <a:ea typeface="Verdana" panose="020B0604030504040204" pitchFamily="34" charset="0"/>
                <a:cs typeface="Verdana" panose="020B0604030504040204" pitchFamily="34" charset="0"/>
              </a:rPr>
              <a:t>Black shoes - unmarked, not suede/canvas/board shoes or boots</a:t>
            </a:r>
          </a:p>
          <a:p>
            <a:pPr lvl="1" algn="l">
              <a:defRPr/>
            </a:pPr>
            <a:r>
              <a:rPr lang="en-GB" altLang="en-US" sz="2400" dirty="0">
                <a:solidFill>
                  <a:schemeClr val="tx1"/>
                </a:solidFill>
                <a:latin typeface="+mj-lt"/>
                <a:ea typeface="Verdana" panose="020B0604030504040204" pitchFamily="34" charset="0"/>
                <a:cs typeface="Verdana" panose="020B0604030504040204" pitchFamily="34" charset="0"/>
              </a:rPr>
              <a:t>Mobile phones &amp; </a:t>
            </a:r>
            <a:r>
              <a:rPr lang="en-GB" altLang="en-US" sz="2400" dirty="0" err="1">
                <a:solidFill>
                  <a:schemeClr val="tx1"/>
                </a:solidFill>
                <a:latin typeface="+mj-lt"/>
                <a:ea typeface="Verdana" panose="020B0604030504040204" pitchFamily="34" charset="0"/>
                <a:cs typeface="Verdana" panose="020B0604030504040204" pitchFamily="34" charset="0"/>
              </a:rPr>
              <a:t>i</a:t>
            </a:r>
            <a:r>
              <a:rPr lang="en-GB" altLang="en-US" sz="2400" dirty="0">
                <a:solidFill>
                  <a:schemeClr val="tx1"/>
                </a:solidFill>
                <a:latin typeface="+mj-lt"/>
                <a:ea typeface="Verdana" panose="020B0604030504040204" pitchFamily="34" charset="0"/>
                <a:cs typeface="Verdana" panose="020B0604030504040204" pitchFamily="34" charset="0"/>
              </a:rPr>
              <a:t>-pods – switched off and in bags</a:t>
            </a:r>
          </a:p>
          <a:p>
            <a:pPr marL="342900" indent="-342900" algn="l">
              <a:buFont typeface="Arial" panose="020B0604020202020204" pitchFamily="34" charset="0"/>
              <a:buChar char="•"/>
              <a:defRPr/>
            </a:pPr>
            <a:endParaRPr lang="en-GB" altLang="en-US" sz="2500" dirty="0">
              <a:solidFill>
                <a:schemeClr val="accent1">
                  <a:lumMod val="75000"/>
                </a:schemeClr>
              </a:solidFill>
            </a:endParaRPr>
          </a:p>
        </p:txBody>
      </p:sp>
      <p:grpSp>
        <p:nvGrpSpPr>
          <p:cNvPr id="6" name="Group 5">
            <a:extLst>
              <a:ext uri="{FF2B5EF4-FFF2-40B4-BE49-F238E27FC236}">
                <a16:creationId xmlns:a16="http://schemas.microsoft.com/office/drawing/2014/main" id="{BE6DD956-9A69-49DB-AEDD-CDE65350AA1B}"/>
              </a:ext>
            </a:extLst>
          </p:cNvPr>
          <p:cNvGrpSpPr/>
          <p:nvPr/>
        </p:nvGrpSpPr>
        <p:grpSpPr>
          <a:xfrm>
            <a:off x="-1" y="0"/>
            <a:ext cx="9144002" cy="695148"/>
            <a:chOff x="-1" y="0"/>
            <a:chExt cx="9144002" cy="695148"/>
          </a:xfrm>
        </p:grpSpPr>
        <p:pic>
          <p:nvPicPr>
            <p:cNvPr id="7" name="Picture 6">
              <a:extLst>
                <a:ext uri="{FF2B5EF4-FFF2-40B4-BE49-F238E27FC236}">
                  <a16:creationId xmlns:a16="http://schemas.microsoft.com/office/drawing/2014/main" id="{CB7EFA14-F156-499D-8865-0CC0730365E4}"/>
                </a:ext>
              </a:extLst>
            </p:cNvPr>
            <p:cNvPicPr/>
            <p:nvPr/>
          </p:nvPicPr>
          <p:blipFill rotWithShape="1">
            <a:blip r:embed="rId3">
              <a:extLst>
                <a:ext uri="{28A0092B-C50C-407E-A947-70E740481C1C}">
                  <a14:useLocalDpi xmlns:a14="http://schemas.microsoft.com/office/drawing/2010/main" val="0"/>
                </a:ext>
              </a:extLst>
            </a:blip>
            <a:srcRect r="37475" b="-3133"/>
            <a:stretch/>
          </p:blipFill>
          <p:spPr>
            <a:xfrm>
              <a:off x="5446031" y="2242"/>
              <a:ext cx="3697970" cy="623457"/>
            </a:xfrm>
            <a:prstGeom prst="rect">
              <a:avLst/>
            </a:prstGeom>
          </p:spPr>
        </p:pic>
        <p:pic>
          <p:nvPicPr>
            <p:cNvPr id="8" name="Picture 7">
              <a:extLst>
                <a:ext uri="{FF2B5EF4-FFF2-40B4-BE49-F238E27FC236}">
                  <a16:creationId xmlns:a16="http://schemas.microsoft.com/office/drawing/2014/main" id="{3100A6EF-F5DE-4292-8940-02E7FA82B335}"/>
                </a:ext>
              </a:extLst>
            </p:cNvPr>
            <p:cNvPicPr/>
            <p:nvPr/>
          </p:nvPicPr>
          <p:blipFill rotWithShape="1">
            <a:blip r:embed="rId3">
              <a:extLst>
                <a:ext uri="{28A0092B-C50C-407E-A947-70E740481C1C}">
                  <a14:useLocalDpi xmlns:a14="http://schemas.microsoft.com/office/drawing/2010/main" val="0"/>
                </a:ext>
              </a:extLst>
            </a:blip>
            <a:srcRect l="7045" r="28864" b="-3133"/>
            <a:stretch/>
          </p:blipFill>
          <p:spPr>
            <a:xfrm>
              <a:off x="-1" y="0"/>
              <a:ext cx="3790573" cy="623457"/>
            </a:xfrm>
            <a:prstGeom prst="rect">
              <a:avLst/>
            </a:prstGeom>
          </p:spPr>
        </p:pic>
        <p:pic>
          <p:nvPicPr>
            <p:cNvPr id="9" name="Picture 8" descr="Hexagon banner head">
              <a:extLst>
                <a:ext uri="{FF2B5EF4-FFF2-40B4-BE49-F238E27FC236}">
                  <a16:creationId xmlns:a16="http://schemas.microsoft.com/office/drawing/2014/main" id="{5BDD71DE-6E45-4D08-8E7A-2C945B5BAD9C}"/>
                </a:ext>
              </a:extLst>
            </p:cNvPr>
            <p:cNvPicPr/>
            <p:nvPr/>
          </p:nvPicPr>
          <p:blipFill rotWithShape="1">
            <a:blip r:embed="rId4" cstate="print">
              <a:extLst>
                <a:ext uri="{28A0092B-C50C-407E-A947-70E740481C1C}">
                  <a14:useLocalDpi xmlns:a14="http://schemas.microsoft.com/office/drawing/2010/main" val="0"/>
                </a:ext>
              </a:extLst>
            </a:blip>
            <a:srcRect r="14721" b="-14621"/>
            <a:stretch/>
          </p:blipFill>
          <p:spPr bwMode="auto">
            <a:xfrm>
              <a:off x="2851301" y="2242"/>
              <a:ext cx="3441398" cy="692906"/>
            </a:xfrm>
            <a:prstGeom prst="rect">
              <a:avLst/>
            </a:prstGeom>
            <a:noFill/>
            <a:ln>
              <a:noFill/>
            </a:ln>
          </p:spPr>
        </p:pic>
      </p:grpSp>
    </p:spTree>
    <p:extLst>
      <p:ext uri="{BB962C8B-B14F-4D97-AF65-F5344CB8AC3E}">
        <p14:creationId xmlns:p14="http://schemas.microsoft.com/office/powerpoint/2010/main" val="129612405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3" name="Rectangle 2"/>
          <p:cNvSpPr txBox="1">
            <a:spLocks noChangeArrowheads="1"/>
          </p:cNvSpPr>
          <p:nvPr/>
        </p:nvSpPr>
        <p:spPr>
          <a:xfrm>
            <a:off x="454999" y="836712"/>
            <a:ext cx="82296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defRPr/>
            </a:pPr>
            <a:r>
              <a:rPr lang="en-GB" altLang="en-US" b="1" dirty="0">
                <a:ea typeface="Verdana" panose="020B0604030504040204" pitchFamily="34" charset="0"/>
                <a:cs typeface="Verdana" panose="020B0604030504040204" pitchFamily="34" charset="0"/>
              </a:rPr>
              <a:t>PE - Uniform</a:t>
            </a:r>
          </a:p>
        </p:txBody>
      </p:sp>
      <p:sp>
        <p:nvSpPr>
          <p:cNvPr id="5" name="Rectangle 3"/>
          <p:cNvSpPr txBox="1">
            <a:spLocks noChangeArrowheads="1"/>
          </p:cNvSpPr>
          <p:nvPr/>
        </p:nvSpPr>
        <p:spPr>
          <a:xfrm>
            <a:off x="395288" y="1844675"/>
            <a:ext cx="8497887" cy="4752677"/>
          </a:xfrm>
          <a:prstGeom prst="rect">
            <a:avLst/>
          </a:prstGeom>
        </p:spPr>
        <p:txBody>
          <a:bodyPr vert="horz" lIns="91440" tIns="45720" rIns="91440" bIns="45720" rtlCol="0">
            <a:normAutofit fontScale="32500" lnSpcReduction="20000"/>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l"/>
            <a:r>
              <a:rPr lang="en-US" sz="4900" dirty="0">
                <a:latin typeface="+mj-lt"/>
                <a:ea typeface="Verdana" panose="020B0604030504040204" pitchFamily="34" charset="0"/>
                <a:cs typeface="Verdana" panose="020B0604030504040204" pitchFamily="34" charset="0"/>
              </a:rPr>
              <a:t>	</a:t>
            </a:r>
            <a:r>
              <a:rPr lang="en-US" sz="4900" dirty="0">
                <a:solidFill>
                  <a:schemeClr val="tx1"/>
                </a:solidFill>
                <a:latin typeface="+mj-lt"/>
                <a:ea typeface="Verdana" panose="020B0604030504040204" pitchFamily="34" charset="0"/>
                <a:cs typeface="Verdana" panose="020B0604030504040204" pitchFamily="34" charset="0"/>
              </a:rPr>
              <a:t>		Physical Education Kit – All Students</a:t>
            </a:r>
          </a:p>
          <a:p>
            <a:pPr algn="l"/>
            <a:r>
              <a:rPr lang="en-US" sz="4900" dirty="0">
                <a:solidFill>
                  <a:schemeClr val="tx1"/>
                </a:solidFill>
                <a:latin typeface="+mj-lt"/>
                <a:ea typeface="Verdana" panose="020B0604030504040204" pitchFamily="34" charset="0"/>
                <a:cs typeface="Verdana" panose="020B0604030504040204" pitchFamily="34" charset="0"/>
              </a:rPr>
              <a:t>•Navy and White polo shirt with College logo</a:t>
            </a:r>
          </a:p>
          <a:p>
            <a:pPr algn="l"/>
            <a:r>
              <a:rPr lang="en-US" sz="4900" dirty="0">
                <a:solidFill>
                  <a:schemeClr val="tx1"/>
                </a:solidFill>
                <a:latin typeface="+mj-lt"/>
                <a:ea typeface="Verdana" panose="020B0604030504040204" pitchFamily="34" charset="0"/>
                <a:cs typeface="Verdana" panose="020B0604030504040204" pitchFamily="34" charset="0"/>
              </a:rPr>
              <a:t>•Navy &amp; White reversible rugby shirt with college logo (girls and boys)</a:t>
            </a:r>
          </a:p>
          <a:p>
            <a:pPr algn="l"/>
            <a:r>
              <a:rPr lang="en-US" sz="4900" dirty="0">
                <a:solidFill>
                  <a:schemeClr val="tx1"/>
                </a:solidFill>
                <a:latin typeface="+mj-lt"/>
                <a:ea typeface="Verdana" panose="020B0604030504040204" pitchFamily="34" charset="0"/>
                <a:cs typeface="Verdana" panose="020B0604030504040204" pitchFamily="34" charset="0"/>
              </a:rPr>
              <a:t>•Navy &amp; White shorts/</a:t>
            </a:r>
            <a:r>
              <a:rPr lang="en-US" sz="4900" dirty="0" err="1">
                <a:solidFill>
                  <a:schemeClr val="tx1"/>
                </a:solidFill>
                <a:latin typeface="+mj-lt"/>
                <a:ea typeface="Verdana" panose="020B0604030504040204" pitchFamily="34" charset="0"/>
                <a:cs typeface="Verdana" panose="020B0604030504040204" pitchFamily="34" charset="0"/>
              </a:rPr>
              <a:t>skort</a:t>
            </a:r>
            <a:endParaRPr lang="en-US" sz="4900" dirty="0">
              <a:solidFill>
                <a:schemeClr val="tx1"/>
              </a:solidFill>
              <a:latin typeface="+mj-lt"/>
              <a:ea typeface="Verdana" panose="020B0604030504040204" pitchFamily="34" charset="0"/>
              <a:cs typeface="Verdana" panose="020B0604030504040204" pitchFamily="34" charset="0"/>
            </a:endParaRPr>
          </a:p>
          <a:p>
            <a:pPr algn="l"/>
            <a:r>
              <a:rPr lang="en-US" sz="4900" dirty="0">
                <a:solidFill>
                  <a:schemeClr val="tx1"/>
                </a:solidFill>
                <a:latin typeface="+mj-lt"/>
                <a:ea typeface="Verdana" panose="020B0604030504040204" pitchFamily="34" charset="0"/>
                <a:cs typeface="Verdana" panose="020B0604030504040204" pitchFamily="34" charset="0"/>
              </a:rPr>
              <a:t>•Swimwear for Year 7 only</a:t>
            </a:r>
          </a:p>
          <a:p>
            <a:pPr algn="l"/>
            <a:r>
              <a:rPr lang="en-US" sz="4900" dirty="0">
                <a:solidFill>
                  <a:schemeClr val="tx1"/>
                </a:solidFill>
                <a:latin typeface="+mj-lt"/>
                <a:ea typeface="Verdana" panose="020B0604030504040204" pitchFamily="34" charset="0"/>
                <a:cs typeface="Verdana" panose="020B0604030504040204" pitchFamily="34" charset="0"/>
              </a:rPr>
              <a:t>•Navy &amp; White games socks (Compulsory for Rugby/Hockey and Football)</a:t>
            </a:r>
          </a:p>
          <a:p>
            <a:pPr algn="l"/>
            <a:r>
              <a:rPr lang="en-US" sz="4900" dirty="0">
                <a:solidFill>
                  <a:schemeClr val="tx1"/>
                </a:solidFill>
                <a:latin typeface="+mj-lt"/>
                <a:ea typeface="Verdana" panose="020B0604030504040204" pitchFamily="34" charset="0"/>
                <a:cs typeface="Verdana" panose="020B0604030504040204" pitchFamily="34" charset="0"/>
              </a:rPr>
              <a:t>•White trainer/ankle socks (can be used for any activity other than above)</a:t>
            </a:r>
          </a:p>
          <a:p>
            <a:pPr algn="l"/>
            <a:r>
              <a:rPr lang="en-US" sz="4900" dirty="0">
                <a:solidFill>
                  <a:schemeClr val="tx1"/>
                </a:solidFill>
                <a:latin typeface="+mj-lt"/>
                <a:ea typeface="Verdana" panose="020B0604030504040204" pitchFamily="34" charset="0"/>
                <a:cs typeface="Verdana" panose="020B0604030504040204" pitchFamily="34" charset="0"/>
              </a:rPr>
              <a:t>•Rugby Warm-up top- optional (hoodies are not permitted for Rugby/ Netball)</a:t>
            </a:r>
          </a:p>
          <a:p>
            <a:pPr algn="l"/>
            <a:r>
              <a:rPr lang="en-US" sz="4900" dirty="0">
                <a:solidFill>
                  <a:schemeClr val="tx1"/>
                </a:solidFill>
                <a:latin typeface="+mj-lt"/>
                <a:ea typeface="Verdana" panose="020B0604030504040204" pitchFamily="34" charset="0"/>
                <a:cs typeface="Verdana" panose="020B0604030504040204" pitchFamily="34" charset="0"/>
              </a:rPr>
              <a:t>•Navy &amp; White hoodie with College logo – optional (no other hoodies permitted)</a:t>
            </a:r>
          </a:p>
          <a:p>
            <a:pPr algn="l"/>
            <a:r>
              <a:rPr lang="en-US" sz="4900" dirty="0">
                <a:solidFill>
                  <a:schemeClr val="tx1"/>
                </a:solidFill>
                <a:latin typeface="+mj-lt"/>
                <a:ea typeface="Verdana" panose="020B0604030504040204" pitchFamily="34" charset="0"/>
                <a:cs typeface="Verdana" panose="020B0604030504040204" pitchFamily="34" charset="0"/>
              </a:rPr>
              <a:t>•Shin pads (compulsory for football and hockey)</a:t>
            </a:r>
          </a:p>
          <a:p>
            <a:pPr algn="l"/>
            <a:r>
              <a:rPr lang="en-US" sz="4900" dirty="0">
                <a:solidFill>
                  <a:schemeClr val="tx1"/>
                </a:solidFill>
                <a:latin typeface="+mj-lt"/>
                <a:ea typeface="Verdana" panose="020B0604030504040204" pitchFamily="34" charset="0"/>
                <a:cs typeface="Verdana" panose="020B0604030504040204" pitchFamily="34" charset="0"/>
              </a:rPr>
              <a:t>•</a:t>
            </a:r>
            <a:r>
              <a:rPr lang="en-US" sz="4900" dirty="0" err="1">
                <a:solidFill>
                  <a:schemeClr val="tx1"/>
                </a:solidFill>
                <a:latin typeface="+mj-lt"/>
                <a:ea typeface="Verdana" panose="020B0604030504040204" pitchFamily="34" charset="0"/>
                <a:cs typeface="Verdana" panose="020B0604030504040204" pitchFamily="34" charset="0"/>
              </a:rPr>
              <a:t>Gumshield</a:t>
            </a:r>
            <a:r>
              <a:rPr lang="en-US" sz="4900" dirty="0">
                <a:solidFill>
                  <a:schemeClr val="tx1"/>
                </a:solidFill>
                <a:latin typeface="+mj-lt"/>
                <a:ea typeface="Verdana" panose="020B0604030504040204" pitchFamily="34" charset="0"/>
                <a:cs typeface="Verdana" panose="020B0604030504040204" pitchFamily="34" charset="0"/>
              </a:rPr>
              <a:t> (recommended)</a:t>
            </a:r>
          </a:p>
          <a:p>
            <a:pPr algn="l"/>
            <a:r>
              <a:rPr lang="en-US" sz="4900" dirty="0">
                <a:solidFill>
                  <a:schemeClr val="tx1"/>
                </a:solidFill>
                <a:latin typeface="+mj-lt"/>
                <a:ea typeface="Verdana" panose="020B0604030504040204" pitchFamily="34" charset="0"/>
                <a:cs typeface="Verdana" panose="020B0604030504040204" pitchFamily="34" charset="0"/>
              </a:rPr>
              <a:t>•Layers worn underneath MUST be black/navy blue (leggings may be worn AS WELL as the College </a:t>
            </a:r>
            <a:r>
              <a:rPr lang="en-US" sz="4900" dirty="0" err="1">
                <a:solidFill>
                  <a:schemeClr val="tx1"/>
                </a:solidFill>
                <a:latin typeface="+mj-lt"/>
                <a:ea typeface="Verdana" panose="020B0604030504040204" pitchFamily="34" charset="0"/>
                <a:cs typeface="Verdana" panose="020B0604030504040204" pitchFamily="34" charset="0"/>
              </a:rPr>
              <a:t>skort</a:t>
            </a:r>
            <a:r>
              <a:rPr lang="en-US" sz="4900" dirty="0">
                <a:solidFill>
                  <a:schemeClr val="tx1"/>
                </a:solidFill>
                <a:latin typeface="+mj-lt"/>
                <a:ea typeface="Verdana" panose="020B0604030504040204" pitchFamily="34" charset="0"/>
                <a:cs typeface="Verdana" panose="020B0604030504040204" pitchFamily="34" charset="0"/>
              </a:rPr>
              <a:t>)</a:t>
            </a:r>
          </a:p>
          <a:p>
            <a:pPr algn="l"/>
            <a:r>
              <a:rPr lang="en-US" sz="4900" dirty="0">
                <a:solidFill>
                  <a:schemeClr val="tx1"/>
                </a:solidFill>
                <a:latin typeface="+mj-lt"/>
                <a:ea typeface="Verdana" panose="020B0604030504040204" pitchFamily="34" charset="0"/>
                <a:cs typeface="Verdana" panose="020B0604030504040204" pitchFamily="34" charset="0"/>
              </a:rPr>
              <a:t>•Footwear depends on the sport for the term: rugby/football boots, (MUST be worn for rugby and football) non-marking trainers (no Converse or </a:t>
            </a:r>
            <a:r>
              <a:rPr lang="en-US" sz="4900" dirty="0" err="1">
                <a:solidFill>
                  <a:schemeClr val="tx1"/>
                </a:solidFill>
                <a:latin typeface="+mj-lt"/>
                <a:ea typeface="Verdana" panose="020B0604030504040204" pitchFamily="34" charset="0"/>
                <a:cs typeface="Verdana" panose="020B0604030504040204" pitchFamily="34" charset="0"/>
              </a:rPr>
              <a:t>plimsoll</a:t>
            </a:r>
            <a:r>
              <a:rPr lang="en-US" sz="4900" dirty="0">
                <a:solidFill>
                  <a:schemeClr val="tx1"/>
                </a:solidFill>
                <a:latin typeface="+mj-lt"/>
                <a:ea typeface="Verdana" panose="020B0604030504040204" pitchFamily="34" charset="0"/>
                <a:cs typeface="Verdana" panose="020B0604030504040204" pitchFamily="34" charset="0"/>
              </a:rPr>
              <a:t> style shoes).</a:t>
            </a:r>
          </a:p>
          <a:p>
            <a:pPr algn="l"/>
            <a:r>
              <a:rPr lang="en-US" sz="4900" dirty="0">
                <a:solidFill>
                  <a:schemeClr val="tx1"/>
                </a:solidFill>
                <a:latin typeface="+mj-lt"/>
                <a:ea typeface="Verdana" panose="020B0604030504040204" pitchFamily="34" charset="0"/>
                <a:cs typeface="Verdana" panose="020B0604030504040204" pitchFamily="34" charset="0"/>
              </a:rPr>
              <a:t>•All students MUST change at the end of lessons and leave school in their full school uniform.</a:t>
            </a:r>
          </a:p>
          <a:p>
            <a:pPr marL="342900" indent="-342900" algn="l">
              <a:buFont typeface="Arial" panose="020B0604020202020204" pitchFamily="34" charset="0"/>
              <a:buChar char="•"/>
              <a:defRPr/>
            </a:pPr>
            <a:endParaRPr lang="en-GB" altLang="en-US" sz="2400" dirty="0">
              <a:solidFill>
                <a:schemeClr val="accent1">
                  <a:lumMod val="75000"/>
                </a:schemeClr>
              </a:solidFill>
              <a:latin typeface="Verdana" panose="020B0604030504040204" pitchFamily="34" charset="0"/>
              <a:ea typeface="Verdana" panose="020B0604030504040204" pitchFamily="34" charset="0"/>
              <a:cs typeface="Verdana" panose="020B0604030504040204" pitchFamily="34" charset="0"/>
            </a:endParaRPr>
          </a:p>
          <a:p>
            <a:pPr marL="342900" indent="-342900" algn="l">
              <a:buFont typeface="Arial" panose="020B0604020202020204" pitchFamily="34" charset="0"/>
              <a:buChar char="•"/>
              <a:defRPr/>
            </a:pPr>
            <a:endParaRPr lang="en-GB" altLang="en-US" sz="2500" dirty="0">
              <a:solidFill>
                <a:schemeClr val="accent1">
                  <a:lumMod val="75000"/>
                </a:schemeClr>
              </a:solidFill>
            </a:endParaRPr>
          </a:p>
        </p:txBody>
      </p:sp>
      <p:grpSp>
        <p:nvGrpSpPr>
          <p:cNvPr id="6" name="Group 5">
            <a:extLst>
              <a:ext uri="{FF2B5EF4-FFF2-40B4-BE49-F238E27FC236}">
                <a16:creationId xmlns:a16="http://schemas.microsoft.com/office/drawing/2014/main" id="{EECA6610-CD8B-4614-8572-5C27F0681B76}"/>
              </a:ext>
            </a:extLst>
          </p:cNvPr>
          <p:cNvGrpSpPr/>
          <p:nvPr/>
        </p:nvGrpSpPr>
        <p:grpSpPr>
          <a:xfrm>
            <a:off x="-1" y="0"/>
            <a:ext cx="9144002" cy="695148"/>
            <a:chOff x="-1" y="0"/>
            <a:chExt cx="9144002" cy="695148"/>
          </a:xfrm>
        </p:grpSpPr>
        <p:pic>
          <p:nvPicPr>
            <p:cNvPr id="7" name="Picture 6">
              <a:extLst>
                <a:ext uri="{FF2B5EF4-FFF2-40B4-BE49-F238E27FC236}">
                  <a16:creationId xmlns:a16="http://schemas.microsoft.com/office/drawing/2014/main" id="{6E120E8A-0FFE-43BC-A56E-B0B9887921A8}"/>
                </a:ext>
              </a:extLst>
            </p:cNvPr>
            <p:cNvPicPr/>
            <p:nvPr/>
          </p:nvPicPr>
          <p:blipFill rotWithShape="1">
            <a:blip r:embed="rId3">
              <a:extLst>
                <a:ext uri="{28A0092B-C50C-407E-A947-70E740481C1C}">
                  <a14:useLocalDpi xmlns:a14="http://schemas.microsoft.com/office/drawing/2010/main" val="0"/>
                </a:ext>
              </a:extLst>
            </a:blip>
            <a:srcRect r="37475" b="-3133"/>
            <a:stretch/>
          </p:blipFill>
          <p:spPr>
            <a:xfrm>
              <a:off x="5446031" y="2242"/>
              <a:ext cx="3697970" cy="623457"/>
            </a:xfrm>
            <a:prstGeom prst="rect">
              <a:avLst/>
            </a:prstGeom>
          </p:spPr>
        </p:pic>
        <p:pic>
          <p:nvPicPr>
            <p:cNvPr id="8" name="Picture 7">
              <a:extLst>
                <a:ext uri="{FF2B5EF4-FFF2-40B4-BE49-F238E27FC236}">
                  <a16:creationId xmlns:a16="http://schemas.microsoft.com/office/drawing/2014/main" id="{D96F717B-AEB1-46EB-9BE1-E46F1040A580}"/>
                </a:ext>
              </a:extLst>
            </p:cNvPr>
            <p:cNvPicPr/>
            <p:nvPr/>
          </p:nvPicPr>
          <p:blipFill rotWithShape="1">
            <a:blip r:embed="rId3">
              <a:extLst>
                <a:ext uri="{28A0092B-C50C-407E-A947-70E740481C1C}">
                  <a14:useLocalDpi xmlns:a14="http://schemas.microsoft.com/office/drawing/2010/main" val="0"/>
                </a:ext>
              </a:extLst>
            </a:blip>
            <a:srcRect l="7045" r="28864" b="-3133"/>
            <a:stretch/>
          </p:blipFill>
          <p:spPr>
            <a:xfrm>
              <a:off x="-1" y="0"/>
              <a:ext cx="3790573" cy="623457"/>
            </a:xfrm>
            <a:prstGeom prst="rect">
              <a:avLst/>
            </a:prstGeom>
          </p:spPr>
        </p:pic>
        <p:pic>
          <p:nvPicPr>
            <p:cNvPr id="9" name="Picture 8" descr="Hexagon banner head">
              <a:extLst>
                <a:ext uri="{FF2B5EF4-FFF2-40B4-BE49-F238E27FC236}">
                  <a16:creationId xmlns:a16="http://schemas.microsoft.com/office/drawing/2014/main" id="{3AEFD4EB-9BBE-4A32-88CA-129E70F00369}"/>
                </a:ext>
              </a:extLst>
            </p:cNvPr>
            <p:cNvPicPr/>
            <p:nvPr/>
          </p:nvPicPr>
          <p:blipFill rotWithShape="1">
            <a:blip r:embed="rId4" cstate="print">
              <a:extLst>
                <a:ext uri="{28A0092B-C50C-407E-A947-70E740481C1C}">
                  <a14:useLocalDpi xmlns:a14="http://schemas.microsoft.com/office/drawing/2010/main" val="0"/>
                </a:ext>
              </a:extLst>
            </a:blip>
            <a:srcRect r="14721" b="-14621"/>
            <a:stretch/>
          </p:blipFill>
          <p:spPr bwMode="auto">
            <a:xfrm>
              <a:off x="2851301" y="2242"/>
              <a:ext cx="3441398" cy="692906"/>
            </a:xfrm>
            <a:prstGeom prst="rect">
              <a:avLst/>
            </a:prstGeom>
            <a:noFill/>
            <a:ln>
              <a:noFill/>
            </a:ln>
          </p:spPr>
        </p:pic>
      </p:grpSp>
    </p:spTree>
    <p:extLst>
      <p:ext uri="{BB962C8B-B14F-4D97-AF65-F5344CB8AC3E}">
        <p14:creationId xmlns:p14="http://schemas.microsoft.com/office/powerpoint/2010/main" val="209714748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3" name="Rectangle 2"/>
          <p:cNvSpPr txBox="1">
            <a:spLocks noChangeArrowheads="1"/>
          </p:cNvSpPr>
          <p:nvPr/>
        </p:nvSpPr>
        <p:spPr>
          <a:xfrm>
            <a:off x="464572" y="1040557"/>
            <a:ext cx="82296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defRPr/>
            </a:pPr>
            <a:r>
              <a:rPr lang="en-GB" altLang="en-US" b="1" dirty="0">
                <a:ea typeface="Verdana" panose="020B0604030504040204" pitchFamily="34" charset="0"/>
                <a:cs typeface="Verdana" panose="020B0604030504040204" pitchFamily="34" charset="0"/>
              </a:rPr>
              <a:t>PPG &amp; PTA</a:t>
            </a:r>
          </a:p>
        </p:txBody>
      </p:sp>
      <p:sp>
        <p:nvSpPr>
          <p:cNvPr id="5" name="Rectangle 3"/>
          <p:cNvSpPr txBox="1">
            <a:spLocks noChangeArrowheads="1"/>
          </p:cNvSpPr>
          <p:nvPr/>
        </p:nvSpPr>
        <p:spPr>
          <a:xfrm>
            <a:off x="457200" y="2060848"/>
            <a:ext cx="8229600" cy="4210050"/>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marL="457200" indent="-457200" algn="l">
              <a:lnSpc>
                <a:spcPct val="90000"/>
              </a:lnSpc>
              <a:buFont typeface="Arial" panose="020B0604020202020204" pitchFamily="34" charset="0"/>
              <a:buChar char="•"/>
              <a:defRPr/>
            </a:pPr>
            <a:r>
              <a:rPr lang="en-GB" altLang="en-US" sz="2400" dirty="0">
                <a:solidFill>
                  <a:schemeClr val="tx1"/>
                </a:solidFill>
                <a:latin typeface="+mj-lt"/>
                <a:ea typeface="Verdana" panose="020B0604030504040204" pitchFamily="34" charset="0"/>
                <a:cs typeface="Verdana" panose="020B0604030504040204" pitchFamily="34" charset="0"/>
              </a:rPr>
              <a:t>The PTA needs your support – meet half termly to raise funds to spend on students such as on rewards.</a:t>
            </a:r>
          </a:p>
          <a:p>
            <a:pPr marL="457200" indent="-457200" algn="l">
              <a:lnSpc>
                <a:spcPct val="90000"/>
              </a:lnSpc>
              <a:buFont typeface="Arial" panose="020B0604020202020204" pitchFamily="34" charset="0"/>
              <a:buChar char="•"/>
              <a:defRPr/>
            </a:pPr>
            <a:r>
              <a:rPr lang="en-GB" altLang="en-US" sz="2400" dirty="0">
                <a:solidFill>
                  <a:schemeClr val="tx1"/>
                </a:solidFill>
                <a:latin typeface="+mj-lt"/>
                <a:ea typeface="Verdana" panose="020B0604030504040204" pitchFamily="34" charset="0"/>
                <a:cs typeface="Verdana" panose="020B0604030504040204" pitchFamily="34" charset="0"/>
              </a:rPr>
              <a:t>First meeting for the new year is advertised in the Parent Information Pack.</a:t>
            </a:r>
          </a:p>
          <a:p>
            <a:pPr marL="457200" indent="-457200" algn="l">
              <a:lnSpc>
                <a:spcPct val="90000"/>
              </a:lnSpc>
              <a:buFont typeface="Arial" panose="020B0604020202020204" pitchFamily="34" charset="0"/>
              <a:buChar char="•"/>
              <a:defRPr/>
            </a:pPr>
            <a:r>
              <a:rPr lang="en-GB" altLang="en-US" sz="2400" dirty="0">
                <a:solidFill>
                  <a:schemeClr val="tx1"/>
                </a:solidFill>
                <a:latin typeface="+mj-lt"/>
                <a:ea typeface="Verdana" panose="020B0604030504040204" pitchFamily="34" charset="0"/>
                <a:cs typeface="Verdana" panose="020B0604030504040204" pitchFamily="34" charset="0"/>
              </a:rPr>
              <a:t>Parent Partnership Group – Meet half termly - Do you wish to play an active role in decision making? Past topics of discussion have included curriculum models and Feedback on planners and reporting. Meeting tonight alongside transition.</a:t>
            </a:r>
          </a:p>
          <a:p>
            <a:pPr>
              <a:lnSpc>
                <a:spcPct val="90000"/>
              </a:lnSpc>
              <a:defRPr/>
            </a:pPr>
            <a:endParaRPr lang="en-GB" altLang="en-US" dirty="0"/>
          </a:p>
        </p:txBody>
      </p:sp>
      <p:grpSp>
        <p:nvGrpSpPr>
          <p:cNvPr id="6" name="Group 5">
            <a:extLst>
              <a:ext uri="{FF2B5EF4-FFF2-40B4-BE49-F238E27FC236}">
                <a16:creationId xmlns:a16="http://schemas.microsoft.com/office/drawing/2014/main" id="{CEFDC5AA-D90B-47DA-B819-E8B2BCBB1FFC}"/>
              </a:ext>
            </a:extLst>
          </p:cNvPr>
          <p:cNvGrpSpPr/>
          <p:nvPr/>
        </p:nvGrpSpPr>
        <p:grpSpPr>
          <a:xfrm>
            <a:off x="-1" y="0"/>
            <a:ext cx="9144002" cy="695148"/>
            <a:chOff x="-1" y="0"/>
            <a:chExt cx="9144002" cy="695148"/>
          </a:xfrm>
        </p:grpSpPr>
        <p:pic>
          <p:nvPicPr>
            <p:cNvPr id="7" name="Picture 6">
              <a:extLst>
                <a:ext uri="{FF2B5EF4-FFF2-40B4-BE49-F238E27FC236}">
                  <a16:creationId xmlns:a16="http://schemas.microsoft.com/office/drawing/2014/main" id="{D95E09B7-E009-429B-AE00-64092659C0DB}"/>
                </a:ext>
              </a:extLst>
            </p:cNvPr>
            <p:cNvPicPr/>
            <p:nvPr/>
          </p:nvPicPr>
          <p:blipFill rotWithShape="1">
            <a:blip r:embed="rId3">
              <a:extLst>
                <a:ext uri="{28A0092B-C50C-407E-A947-70E740481C1C}">
                  <a14:useLocalDpi xmlns:a14="http://schemas.microsoft.com/office/drawing/2010/main" val="0"/>
                </a:ext>
              </a:extLst>
            </a:blip>
            <a:srcRect r="37475" b="-3133"/>
            <a:stretch/>
          </p:blipFill>
          <p:spPr>
            <a:xfrm>
              <a:off x="5446031" y="2242"/>
              <a:ext cx="3697970" cy="623457"/>
            </a:xfrm>
            <a:prstGeom prst="rect">
              <a:avLst/>
            </a:prstGeom>
          </p:spPr>
        </p:pic>
        <p:pic>
          <p:nvPicPr>
            <p:cNvPr id="8" name="Picture 7">
              <a:extLst>
                <a:ext uri="{FF2B5EF4-FFF2-40B4-BE49-F238E27FC236}">
                  <a16:creationId xmlns:a16="http://schemas.microsoft.com/office/drawing/2014/main" id="{D660740D-906D-4153-A423-58B32CEA3711}"/>
                </a:ext>
              </a:extLst>
            </p:cNvPr>
            <p:cNvPicPr/>
            <p:nvPr/>
          </p:nvPicPr>
          <p:blipFill rotWithShape="1">
            <a:blip r:embed="rId3">
              <a:extLst>
                <a:ext uri="{28A0092B-C50C-407E-A947-70E740481C1C}">
                  <a14:useLocalDpi xmlns:a14="http://schemas.microsoft.com/office/drawing/2010/main" val="0"/>
                </a:ext>
              </a:extLst>
            </a:blip>
            <a:srcRect l="7045" r="28864" b="-3133"/>
            <a:stretch/>
          </p:blipFill>
          <p:spPr>
            <a:xfrm>
              <a:off x="-1" y="0"/>
              <a:ext cx="3790573" cy="623457"/>
            </a:xfrm>
            <a:prstGeom prst="rect">
              <a:avLst/>
            </a:prstGeom>
          </p:spPr>
        </p:pic>
        <p:pic>
          <p:nvPicPr>
            <p:cNvPr id="9" name="Picture 8" descr="Hexagon banner head">
              <a:extLst>
                <a:ext uri="{FF2B5EF4-FFF2-40B4-BE49-F238E27FC236}">
                  <a16:creationId xmlns:a16="http://schemas.microsoft.com/office/drawing/2014/main" id="{1F728265-AE0C-48BF-BCE5-49456CCED0ED}"/>
                </a:ext>
              </a:extLst>
            </p:cNvPr>
            <p:cNvPicPr/>
            <p:nvPr/>
          </p:nvPicPr>
          <p:blipFill rotWithShape="1">
            <a:blip r:embed="rId4" cstate="print">
              <a:extLst>
                <a:ext uri="{28A0092B-C50C-407E-A947-70E740481C1C}">
                  <a14:useLocalDpi xmlns:a14="http://schemas.microsoft.com/office/drawing/2010/main" val="0"/>
                </a:ext>
              </a:extLst>
            </a:blip>
            <a:srcRect r="14721" b="-14621"/>
            <a:stretch/>
          </p:blipFill>
          <p:spPr bwMode="auto">
            <a:xfrm>
              <a:off x="2851301" y="2242"/>
              <a:ext cx="3441398" cy="692906"/>
            </a:xfrm>
            <a:prstGeom prst="rect">
              <a:avLst/>
            </a:prstGeom>
            <a:noFill/>
            <a:ln>
              <a:noFill/>
            </a:ln>
          </p:spPr>
        </p:pic>
      </p:grpSp>
    </p:spTree>
    <p:extLst>
      <p:ext uri="{BB962C8B-B14F-4D97-AF65-F5344CB8AC3E}">
        <p14:creationId xmlns:p14="http://schemas.microsoft.com/office/powerpoint/2010/main" val="33895943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3" name="Rectangle 2"/>
          <p:cNvSpPr txBox="1">
            <a:spLocks noChangeArrowheads="1"/>
          </p:cNvSpPr>
          <p:nvPr/>
        </p:nvSpPr>
        <p:spPr>
          <a:xfrm>
            <a:off x="457200" y="1040557"/>
            <a:ext cx="82296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defRPr/>
            </a:pPr>
            <a:r>
              <a:rPr lang="en-GB" altLang="en-US" b="1" dirty="0">
                <a:ea typeface="Verdana" panose="020B0604030504040204" pitchFamily="34" charset="0"/>
                <a:cs typeface="Verdana" panose="020B0604030504040204" pitchFamily="34" charset="0"/>
              </a:rPr>
              <a:t>Lockers</a:t>
            </a:r>
          </a:p>
        </p:txBody>
      </p:sp>
      <p:sp>
        <p:nvSpPr>
          <p:cNvPr id="5" name="Rectangle 3"/>
          <p:cNvSpPr txBox="1">
            <a:spLocks noChangeArrowheads="1"/>
          </p:cNvSpPr>
          <p:nvPr/>
        </p:nvSpPr>
        <p:spPr>
          <a:xfrm>
            <a:off x="457200" y="2183557"/>
            <a:ext cx="8229600" cy="3744565"/>
          </a:xfrm>
          <a:prstGeom prst="rect">
            <a:avLst/>
          </a:prstGeom>
        </p:spPr>
        <p:txBody>
          <a:bodyPr vert="horz" lIns="91440" tIns="45720" rIns="91440" bIns="45720" rtlCol="0" anchor="t">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marL="457200" indent="-457200" algn="l">
              <a:buFont typeface="Arial" panose="020B0604020202020204" pitchFamily="34" charset="0"/>
              <a:buChar char="•"/>
              <a:defRPr/>
            </a:pPr>
            <a:r>
              <a:rPr lang="en-US" altLang="en-US" sz="2400" dirty="0">
                <a:solidFill>
                  <a:schemeClr val="tx1"/>
                </a:solidFill>
                <a:latin typeface="+mj-lt"/>
                <a:ea typeface="Verdana"/>
                <a:cs typeface="Verdana" panose="020B0604030504040204" pitchFamily="34" charset="0"/>
              </a:rPr>
              <a:t>Lockers can be rented for a fee of £35.00 for their time at Settle College. None refundable.  </a:t>
            </a:r>
            <a:endParaRPr lang="en-US" altLang="en-US" sz="2400" dirty="0">
              <a:solidFill>
                <a:schemeClr val="tx1"/>
              </a:solidFill>
              <a:latin typeface="+mj-lt"/>
              <a:ea typeface="Verdana" panose="020B0604030504040204" pitchFamily="34" charset="0"/>
              <a:cs typeface="Verdana" panose="020B0604030504040204" pitchFamily="34" charset="0"/>
            </a:endParaRPr>
          </a:p>
          <a:p>
            <a:pPr marL="457200" indent="-457200" algn="l">
              <a:buFont typeface="Arial" panose="020B0604020202020204" pitchFamily="34" charset="0"/>
              <a:buChar char="•"/>
              <a:defRPr/>
            </a:pPr>
            <a:r>
              <a:rPr lang="en-US" altLang="en-US" sz="2400" dirty="0">
                <a:solidFill>
                  <a:schemeClr val="tx1"/>
                </a:solidFill>
                <a:latin typeface="+mj-lt"/>
                <a:ea typeface="Verdana"/>
                <a:cs typeface="Verdana" panose="020B0604030504040204" pitchFamily="34" charset="0"/>
              </a:rPr>
              <a:t>Lockers can be ordered and payments made on Transfer Evening by cash or cheque.  </a:t>
            </a:r>
            <a:endParaRPr lang="en-US" altLang="en-US" sz="2400" dirty="0">
              <a:solidFill>
                <a:schemeClr val="tx1"/>
              </a:solidFill>
              <a:latin typeface="+mj-lt"/>
              <a:ea typeface="Verdana" panose="020B0604030504040204" pitchFamily="34" charset="0"/>
              <a:cs typeface="Verdana" panose="020B0604030504040204" pitchFamily="34" charset="0"/>
            </a:endParaRPr>
          </a:p>
          <a:p>
            <a:pPr marL="457200" indent="-457200" algn="l">
              <a:buFont typeface="Arial" panose="020B0604020202020204" pitchFamily="34" charset="0"/>
              <a:buChar char="•"/>
              <a:defRPr/>
            </a:pPr>
            <a:r>
              <a:rPr lang="en-US" altLang="en-US" sz="2400" dirty="0">
                <a:solidFill>
                  <a:schemeClr val="tx1"/>
                </a:solidFill>
                <a:latin typeface="+mj-lt"/>
                <a:ea typeface="Verdana"/>
                <a:cs typeface="Verdana" panose="020B0604030504040204" pitchFamily="34" charset="0"/>
              </a:rPr>
              <a:t>Locker keys will be issued on the first day of term. </a:t>
            </a:r>
            <a:r>
              <a:rPr lang="en-GB" altLang="en-US" sz="2400" dirty="0">
                <a:solidFill>
                  <a:schemeClr val="tx1"/>
                </a:solidFill>
                <a:latin typeface="+mj-lt"/>
                <a:ea typeface="Verdana"/>
                <a:cs typeface="Verdana" panose="020B0604030504040204" pitchFamily="34" charset="0"/>
              </a:rPr>
              <a:t>Lost keys charged at £5</a:t>
            </a:r>
          </a:p>
        </p:txBody>
      </p:sp>
      <p:grpSp>
        <p:nvGrpSpPr>
          <p:cNvPr id="6" name="Group 5">
            <a:extLst>
              <a:ext uri="{FF2B5EF4-FFF2-40B4-BE49-F238E27FC236}">
                <a16:creationId xmlns:a16="http://schemas.microsoft.com/office/drawing/2014/main" id="{A5CBAE78-2EAD-4764-A6A5-CA214F79569C}"/>
              </a:ext>
            </a:extLst>
          </p:cNvPr>
          <p:cNvGrpSpPr/>
          <p:nvPr/>
        </p:nvGrpSpPr>
        <p:grpSpPr>
          <a:xfrm>
            <a:off x="-1" y="0"/>
            <a:ext cx="9144002" cy="695148"/>
            <a:chOff x="-1" y="0"/>
            <a:chExt cx="9144002" cy="695148"/>
          </a:xfrm>
        </p:grpSpPr>
        <p:pic>
          <p:nvPicPr>
            <p:cNvPr id="7" name="Picture 6">
              <a:extLst>
                <a:ext uri="{FF2B5EF4-FFF2-40B4-BE49-F238E27FC236}">
                  <a16:creationId xmlns:a16="http://schemas.microsoft.com/office/drawing/2014/main" id="{BC054CDF-3B52-450B-9261-9DA6C4F24A60}"/>
                </a:ext>
              </a:extLst>
            </p:cNvPr>
            <p:cNvPicPr/>
            <p:nvPr/>
          </p:nvPicPr>
          <p:blipFill rotWithShape="1">
            <a:blip r:embed="rId3">
              <a:extLst>
                <a:ext uri="{28A0092B-C50C-407E-A947-70E740481C1C}">
                  <a14:useLocalDpi xmlns:a14="http://schemas.microsoft.com/office/drawing/2010/main" val="0"/>
                </a:ext>
              </a:extLst>
            </a:blip>
            <a:srcRect r="37475" b="-3133"/>
            <a:stretch/>
          </p:blipFill>
          <p:spPr>
            <a:xfrm>
              <a:off x="5446031" y="2242"/>
              <a:ext cx="3697970" cy="623457"/>
            </a:xfrm>
            <a:prstGeom prst="rect">
              <a:avLst/>
            </a:prstGeom>
          </p:spPr>
        </p:pic>
        <p:pic>
          <p:nvPicPr>
            <p:cNvPr id="8" name="Picture 7">
              <a:extLst>
                <a:ext uri="{FF2B5EF4-FFF2-40B4-BE49-F238E27FC236}">
                  <a16:creationId xmlns:a16="http://schemas.microsoft.com/office/drawing/2014/main" id="{790F60B4-91EA-49B3-B68C-8AD8B67C596B}"/>
                </a:ext>
              </a:extLst>
            </p:cNvPr>
            <p:cNvPicPr/>
            <p:nvPr/>
          </p:nvPicPr>
          <p:blipFill rotWithShape="1">
            <a:blip r:embed="rId3">
              <a:extLst>
                <a:ext uri="{28A0092B-C50C-407E-A947-70E740481C1C}">
                  <a14:useLocalDpi xmlns:a14="http://schemas.microsoft.com/office/drawing/2010/main" val="0"/>
                </a:ext>
              </a:extLst>
            </a:blip>
            <a:srcRect l="7045" r="28864" b="-3133"/>
            <a:stretch/>
          </p:blipFill>
          <p:spPr>
            <a:xfrm>
              <a:off x="-1" y="0"/>
              <a:ext cx="3790573" cy="623457"/>
            </a:xfrm>
            <a:prstGeom prst="rect">
              <a:avLst/>
            </a:prstGeom>
          </p:spPr>
        </p:pic>
        <p:pic>
          <p:nvPicPr>
            <p:cNvPr id="9" name="Picture 8" descr="Hexagon banner head">
              <a:extLst>
                <a:ext uri="{FF2B5EF4-FFF2-40B4-BE49-F238E27FC236}">
                  <a16:creationId xmlns:a16="http://schemas.microsoft.com/office/drawing/2014/main" id="{66712015-D452-4597-B266-98352F21832E}"/>
                </a:ext>
              </a:extLst>
            </p:cNvPr>
            <p:cNvPicPr/>
            <p:nvPr/>
          </p:nvPicPr>
          <p:blipFill rotWithShape="1">
            <a:blip r:embed="rId4" cstate="print">
              <a:extLst>
                <a:ext uri="{28A0092B-C50C-407E-A947-70E740481C1C}">
                  <a14:useLocalDpi xmlns:a14="http://schemas.microsoft.com/office/drawing/2010/main" val="0"/>
                </a:ext>
              </a:extLst>
            </a:blip>
            <a:srcRect r="14721" b="-14621"/>
            <a:stretch/>
          </p:blipFill>
          <p:spPr bwMode="auto">
            <a:xfrm>
              <a:off x="2851301" y="2242"/>
              <a:ext cx="3441398" cy="692906"/>
            </a:xfrm>
            <a:prstGeom prst="rect">
              <a:avLst/>
            </a:prstGeom>
            <a:noFill/>
            <a:ln>
              <a:noFill/>
            </a:ln>
          </p:spPr>
        </p:pic>
      </p:grpSp>
    </p:spTree>
    <p:extLst>
      <p:ext uri="{BB962C8B-B14F-4D97-AF65-F5344CB8AC3E}">
        <p14:creationId xmlns:p14="http://schemas.microsoft.com/office/powerpoint/2010/main" val="17992188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3" name="Rectangle 6"/>
          <p:cNvSpPr txBox="1">
            <a:spLocks noChangeArrowheads="1"/>
          </p:cNvSpPr>
          <p:nvPr/>
        </p:nvSpPr>
        <p:spPr>
          <a:xfrm>
            <a:off x="457200" y="1040557"/>
            <a:ext cx="82296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defRPr/>
            </a:pPr>
            <a:r>
              <a:rPr lang="en-GB" altLang="en-US" b="1" dirty="0">
                <a:latin typeface="Calibri" panose="020F0502020204030204" pitchFamily="34" charset="0"/>
                <a:ea typeface="Verdana" panose="020B0604030504040204" pitchFamily="34" charset="0"/>
                <a:cs typeface="Calibri" panose="020F0502020204030204" pitchFamily="34" charset="0"/>
              </a:rPr>
              <a:t>Programme for tonight</a:t>
            </a:r>
          </a:p>
        </p:txBody>
      </p:sp>
      <p:sp>
        <p:nvSpPr>
          <p:cNvPr id="5" name="Rectangle 7"/>
          <p:cNvSpPr txBox="1">
            <a:spLocks noChangeArrowheads="1"/>
          </p:cNvSpPr>
          <p:nvPr/>
        </p:nvSpPr>
        <p:spPr>
          <a:xfrm>
            <a:off x="449826" y="2163489"/>
            <a:ext cx="8514661" cy="4289848"/>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marL="457200" indent="-457200" algn="l">
              <a:buFont typeface="Arial" panose="020B0604020202020204" pitchFamily="34" charset="0"/>
              <a:buChar char="•"/>
              <a:defRPr/>
            </a:pPr>
            <a:r>
              <a:rPr lang="en-GB" altLang="en-US" sz="2400" dirty="0">
                <a:solidFill>
                  <a:schemeClr val="tx1"/>
                </a:solidFill>
                <a:latin typeface="+mj-lt"/>
                <a:ea typeface="Verdana" panose="020B0604030504040204" pitchFamily="34" charset="0"/>
                <a:cs typeface="Verdana" panose="020B0604030504040204" pitchFamily="34" charset="0"/>
              </a:rPr>
              <a:t>Welcome and meet the team.</a:t>
            </a:r>
          </a:p>
          <a:p>
            <a:pPr marL="457200" indent="-457200" algn="l">
              <a:buFont typeface="Arial" panose="020B0604020202020204" pitchFamily="34" charset="0"/>
              <a:buChar char="•"/>
              <a:defRPr/>
            </a:pPr>
            <a:r>
              <a:rPr lang="en-GB" altLang="en-US" sz="2400" dirty="0">
                <a:solidFill>
                  <a:schemeClr val="tx1"/>
                </a:solidFill>
                <a:latin typeface="+mj-lt"/>
                <a:ea typeface="Verdana" panose="020B0604030504040204" pitchFamily="34" charset="0"/>
                <a:cs typeface="Verdana" panose="020B0604030504040204" pitchFamily="34" charset="0"/>
              </a:rPr>
              <a:t>Year 7 students to meet their Form Tutors / Parent information.</a:t>
            </a:r>
          </a:p>
          <a:p>
            <a:pPr marL="457200" indent="-457200" algn="l">
              <a:buFont typeface="Arial" panose="020B0604020202020204" pitchFamily="34" charset="0"/>
              <a:buChar char="•"/>
              <a:defRPr/>
            </a:pPr>
            <a:r>
              <a:rPr lang="en-GB" altLang="en-US" sz="2400" dirty="0">
                <a:solidFill>
                  <a:schemeClr val="tx1"/>
                </a:solidFill>
                <a:latin typeface="+mj-lt"/>
                <a:ea typeface="Verdana" panose="020B0604030504040204" pitchFamily="34" charset="0"/>
                <a:cs typeface="Verdana" panose="020B0604030504040204" pitchFamily="34" charset="0"/>
              </a:rPr>
              <a:t>Year 7 students back to the hall</a:t>
            </a:r>
          </a:p>
          <a:p>
            <a:pPr marL="457200" indent="-457200" algn="l">
              <a:buFont typeface="Arial" panose="020B0604020202020204" pitchFamily="34" charset="0"/>
              <a:buChar char="•"/>
              <a:defRPr/>
            </a:pPr>
            <a:r>
              <a:rPr lang="en-GB" altLang="en-US" sz="2400" dirty="0">
                <a:solidFill>
                  <a:schemeClr val="tx1"/>
                </a:solidFill>
                <a:latin typeface="+mj-lt"/>
                <a:ea typeface="Verdana" panose="020B0604030504040204" pitchFamily="34" charset="0"/>
                <a:cs typeface="Verdana" panose="020B0604030504040204" pitchFamily="34" charset="0"/>
              </a:rPr>
              <a:t>Opportunity to meet Learning Manager, </a:t>
            </a:r>
            <a:r>
              <a:rPr lang="en-GB" altLang="en-US" sz="2400" dirty="0" err="1">
                <a:solidFill>
                  <a:schemeClr val="tx1"/>
                </a:solidFill>
                <a:latin typeface="+mj-lt"/>
                <a:ea typeface="Verdana" panose="020B0604030504040204" pitchFamily="34" charset="0"/>
                <a:cs typeface="Verdana" panose="020B0604030504040204" pitchFamily="34" charset="0"/>
              </a:rPr>
              <a:t>Senco</a:t>
            </a:r>
            <a:r>
              <a:rPr lang="en-GB" altLang="en-US" sz="2400" dirty="0">
                <a:solidFill>
                  <a:schemeClr val="tx1"/>
                </a:solidFill>
                <a:latin typeface="+mj-lt"/>
                <a:ea typeface="Verdana" panose="020B0604030504040204" pitchFamily="34" charset="0"/>
                <a:cs typeface="Verdana" panose="020B0604030504040204" pitchFamily="34" charset="0"/>
              </a:rPr>
              <a:t>, Head of Year, Uniform Suppliers and Finance Team</a:t>
            </a:r>
          </a:p>
          <a:p>
            <a:pPr algn="l">
              <a:defRPr/>
            </a:pPr>
            <a:endParaRPr lang="en-GB" altLang="en-US" sz="2400" dirty="0">
              <a:solidFill>
                <a:schemeClr val="accent1">
                  <a:lumMod val="75000"/>
                </a:schemeClr>
              </a:solidFill>
              <a:latin typeface="+mj-lt"/>
              <a:ea typeface="Verdana" panose="020B0604030504040204" pitchFamily="34" charset="0"/>
              <a:cs typeface="Verdana" panose="020B0604030504040204" pitchFamily="34" charset="0"/>
            </a:endParaRPr>
          </a:p>
        </p:txBody>
      </p:sp>
      <p:grpSp>
        <p:nvGrpSpPr>
          <p:cNvPr id="6" name="Group 5">
            <a:extLst>
              <a:ext uri="{FF2B5EF4-FFF2-40B4-BE49-F238E27FC236}">
                <a16:creationId xmlns:a16="http://schemas.microsoft.com/office/drawing/2014/main" id="{C7783ADC-EE10-4A38-8E26-F14DE0189EF9}"/>
              </a:ext>
            </a:extLst>
          </p:cNvPr>
          <p:cNvGrpSpPr/>
          <p:nvPr/>
        </p:nvGrpSpPr>
        <p:grpSpPr>
          <a:xfrm>
            <a:off x="-1" y="0"/>
            <a:ext cx="9144002" cy="695148"/>
            <a:chOff x="-1" y="0"/>
            <a:chExt cx="9144002" cy="695148"/>
          </a:xfrm>
        </p:grpSpPr>
        <p:pic>
          <p:nvPicPr>
            <p:cNvPr id="7" name="Picture 6">
              <a:extLst>
                <a:ext uri="{FF2B5EF4-FFF2-40B4-BE49-F238E27FC236}">
                  <a16:creationId xmlns:a16="http://schemas.microsoft.com/office/drawing/2014/main" id="{0A56CF09-A0F5-41F4-9B8D-16D5EBB05AD4}"/>
                </a:ext>
              </a:extLst>
            </p:cNvPr>
            <p:cNvPicPr/>
            <p:nvPr/>
          </p:nvPicPr>
          <p:blipFill rotWithShape="1">
            <a:blip r:embed="rId3">
              <a:extLst>
                <a:ext uri="{28A0092B-C50C-407E-A947-70E740481C1C}">
                  <a14:useLocalDpi xmlns:a14="http://schemas.microsoft.com/office/drawing/2010/main" val="0"/>
                </a:ext>
              </a:extLst>
            </a:blip>
            <a:srcRect r="37475" b="-3133"/>
            <a:stretch/>
          </p:blipFill>
          <p:spPr>
            <a:xfrm>
              <a:off x="5446031" y="2242"/>
              <a:ext cx="3697970" cy="623457"/>
            </a:xfrm>
            <a:prstGeom prst="rect">
              <a:avLst/>
            </a:prstGeom>
          </p:spPr>
        </p:pic>
        <p:pic>
          <p:nvPicPr>
            <p:cNvPr id="8" name="Picture 7">
              <a:extLst>
                <a:ext uri="{FF2B5EF4-FFF2-40B4-BE49-F238E27FC236}">
                  <a16:creationId xmlns:a16="http://schemas.microsoft.com/office/drawing/2014/main" id="{CEBA69A4-1449-43FA-AADD-8C71ED0AE4AC}"/>
                </a:ext>
              </a:extLst>
            </p:cNvPr>
            <p:cNvPicPr/>
            <p:nvPr/>
          </p:nvPicPr>
          <p:blipFill rotWithShape="1">
            <a:blip r:embed="rId3">
              <a:extLst>
                <a:ext uri="{28A0092B-C50C-407E-A947-70E740481C1C}">
                  <a14:useLocalDpi xmlns:a14="http://schemas.microsoft.com/office/drawing/2010/main" val="0"/>
                </a:ext>
              </a:extLst>
            </a:blip>
            <a:srcRect l="7045" r="28864" b="-3133"/>
            <a:stretch/>
          </p:blipFill>
          <p:spPr>
            <a:xfrm>
              <a:off x="-1" y="0"/>
              <a:ext cx="3790573" cy="623457"/>
            </a:xfrm>
            <a:prstGeom prst="rect">
              <a:avLst/>
            </a:prstGeom>
          </p:spPr>
        </p:pic>
        <p:pic>
          <p:nvPicPr>
            <p:cNvPr id="9" name="Picture 8" descr="Hexagon banner head">
              <a:extLst>
                <a:ext uri="{FF2B5EF4-FFF2-40B4-BE49-F238E27FC236}">
                  <a16:creationId xmlns:a16="http://schemas.microsoft.com/office/drawing/2014/main" id="{0E742970-A68D-41D0-A4F3-822B452FAC5E}"/>
                </a:ext>
              </a:extLst>
            </p:cNvPr>
            <p:cNvPicPr/>
            <p:nvPr/>
          </p:nvPicPr>
          <p:blipFill rotWithShape="1">
            <a:blip r:embed="rId4" cstate="print">
              <a:extLst>
                <a:ext uri="{28A0092B-C50C-407E-A947-70E740481C1C}">
                  <a14:useLocalDpi xmlns:a14="http://schemas.microsoft.com/office/drawing/2010/main" val="0"/>
                </a:ext>
              </a:extLst>
            </a:blip>
            <a:srcRect r="14721" b="-14621"/>
            <a:stretch/>
          </p:blipFill>
          <p:spPr bwMode="auto">
            <a:xfrm>
              <a:off x="2851301" y="2242"/>
              <a:ext cx="3441398" cy="692906"/>
            </a:xfrm>
            <a:prstGeom prst="rect">
              <a:avLst/>
            </a:prstGeom>
            <a:noFill/>
            <a:ln>
              <a:noFill/>
            </a:ln>
          </p:spPr>
        </p:pic>
      </p:grpSp>
    </p:spTree>
    <p:extLst>
      <p:ext uri="{BB962C8B-B14F-4D97-AF65-F5344CB8AC3E}">
        <p14:creationId xmlns:p14="http://schemas.microsoft.com/office/powerpoint/2010/main" val="244329802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3" name="Rectangle 2"/>
          <p:cNvSpPr txBox="1">
            <a:spLocks noChangeArrowheads="1"/>
          </p:cNvSpPr>
          <p:nvPr/>
        </p:nvSpPr>
        <p:spPr>
          <a:xfrm>
            <a:off x="457200" y="1040557"/>
            <a:ext cx="82296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defRPr/>
            </a:pPr>
            <a:r>
              <a:rPr lang="en-GB" altLang="en-US" b="1" dirty="0">
                <a:ea typeface="Verdana" panose="020B0604030504040204" pitchFamily="34" charset="0"/>
                <a:cs typeface="Verdana" panose="020B0604030504040204" pitchFamily="34" charset="0"/>
              </a:rPr>
              <a:t>Music Lessons</a:t>
            </a:r>
          </a:p>
        </p:txBody>
      </p:sp>
      <p:sp>
        <p:nvSpPr>
          <p:cNvPr id="5" name="Rectangle 3"/>
          <p:cNvSpPr txBox="1">
            <a:spLocks noChangeArrowheads="1"/>
          </p:cNvSpPr>
          <p:nvPr/>
        </p:nvSpPr>
        <p:spPr>
          <a:xfrm>
            <a:off x="414148" y="2166223"/>
            <a:ext cx="8229600" cy="4210050"/>
          </a:xfrm>
          <a:prstGeom prst="rect">
            <a:avLst/>
          </a:prstGeom>
        </p:spPr>
        <p:txBody>
          <a:bodyPr vert="horz" lIns="91440" tIns="45720" rIns="91440" bIns="45720" rtlCol="0" anchor="t">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marL="457200" indent="-457200" algn="l">
              <a:buFont typeface="Arial" panose="020B0604020202020204" pitchFamily="34" charset="0"/>
              <a:buChar char="•"/>
              <a:defRPr/>
            </a:pPr>
            <a:r>
              <a:rPr lang="en-GB" altLang="en-US" sz="2400" dirty="0">
                <a:solidFill>
                  <a:schemeClr val="tx1"/>
                </a:solidFill>
                <a:latin typeface="+mj-lt"/>
                <a:ea typeface="Verdana" panose="020B0604030504040204" pitchFamily="34" charset="0"/>
                <a:cs typeface="Verdana" panose="020B0604030504040204" pitchFamily="34" charset="0"/>
              </a:rPr>
              <a:t>Many students already take lessons.</a:t>
            </a:r>
          </a:p>
          <a:p>
            <a:pPr marL="457200" indent="-457200" algn="l">
              <a:buFont typeface="Arial" panose="020B0604020202020204" pitchFamily="34" charset="0"/>
              <a:buChar char="•"/>
              <a:defRPr/>
            </a:pPr>
            <a:r>
              <a:rPr lang="en-GB" altLang="en-US" sz="2400" dirty="0">
                <a:solidFill>
                  <a:schemeClr val="tx1"/>
                </a:solidFill>
                <a:latin typeface="+mj-lt"/>
                <a:ea typeface="Verdana" panose="020B0604030504040204" pitchFamily="34" charset="0"/>
                <a:cs typeface="Verdana" panose="020B0604030504040204" pitchFamily="34" charset="0"/>
              </a:rPr>
              <a:t>Concerts, shows and plays.</a:t>
            </a:r>
          </a:p>
          <a:p>
            <a:pPr marL="457200" indent="-457200" algn="l">
              <a:buFont typeface="Arial" panose="020B0604020202020204" pitchFamily="34" charset="0"/>
              <a:buChar char="•"/>
              <a:defRPr/>
            </a:pPr>
            <a:r>
              <a:rPr lang="en-GB" altLang="en-US" sz="2400" dirty="0">
                <a:solidFill>
                  <a:schemeClr val="tx1"/>
                </a:solidFill>
                <a:latin typeface="+mj-lt"/>
                <a:ea typeface="Verdana" panose="020B0604030504040204" pitchFamily="34" charset="0"/>
                <a:cs typeface="Verdana" panose="020B0604030504040204" pitchFamily="34" charset="0"/>
              </a:rPr>
              <a:t>Opportunity to continue.</a:t>
            </a:r>
          </a:p>
          <a:p>
            <a:pPr marL="457200" indent="-457200" algn="l">
              <a:buFont typeface="Arial" panose="020B0604020202020204" pitchFamily="34" charset="0"/>
              <a:buChar char="•"/>
              <a:defRPr/>
            </a:pPr>
            <a:r>
              <a:rPr lang="en-GB" altLang="en-US" sz="2400" dirty="0">
                <a:solidFill>
                  <a:schemeClr val="tx1"/>
                </a:solidFill>
                <a:latin typeface="+mj-lt"/>
                <a:ea typeface="Verdana" panose="020B0604030504040204" pitchFamily="34" charset="0"/>
                <a:cs typeface="Verdana" panose="020B0604030504040204" pitchFamily="34" charset="0"/>
              </a:rPr>
              <a:t>Opportunity to begin an instrument.</a:t>
            </a:r>
          </a:p>
          <a:p>
            <a:pPr marL="457200" indent="-457200" algn="l">
              <a:buFont typeface="Arial" panose="020B0604020202020204" pitchFamily="34" charset="0"/>
              <a:buChar char="•"/>
              <a:defRPr/>
            </a:pPr>
            <a:r>
              <a:rPr lang="en-GB" altLang="en-US" sz="2400" dirty="0">
                <a:solidFill>
                  <a:schemeClr val="tx1"/>
                </a:solidFill>
                <a:latin typeface="+mj-lt"/>
                <a:ea typeface="Verdana"/>
                <a:cs typeface="Verdana" panose="020B0604030504040204" pitchFamily="34" charset="0"/>
              </a:rPr>
              <a:t>Give your name to Head of Year this evening who shall pass on to our music teacher.</a:t>
            </a:r>
          </a:p>
          <a:p>
            <a:pPr marL="457200" indent="-457200" algn="l">
              <a:buFont typeface="Arial" panose="020B0604020202020204" pitchFamily="34" charset="0"/>
              <a:buChar char="•"/>
              <a:defRPr/>
            </a:pPr>
            <a:endParaRPr lang="en-GB" altLang="en-US" dirty="0"/>
          </a:p>
        </p:txBody>
      </p:sp>
      <p:grpSp>
        <p:nvGrpSpPr>
          <p:cNvPr id="6" name="Group 5">
            <a:extLst>
              <a:ext uri="{FF2B5EF4-FFF2-40B4-BE49-F238E27FC236}">
                <a16:creationId xmlns:a16="http://schemas.microsoft.com/office/drawing/2014/main" id="{CC59333D-8728-4C8D-AD3D-1C7BA793DBD1}"/>
              </a:ext>
            </a:extLst>
          </p:cNvPr>
          <p:cNvGrpSpPr/>
          <p:nvPr/>
        </p:nvGrpSpPr>
        <p:grpSpPr>
          <a:xfrm>
            <a:off x="-1" y="0"/>
            <a:ext cx="9144002" cy="695148"/>
            <a:chOff x="-1" y="0"/>
            <a:chExt cx="9144002" cy="695148"/>
          </a:xfrm>
        </p:grpSpPr>
        <p:pic>
          <p:nvPicPr>
            <p:cNvPr id="7" name="Picture 6">
              <a:extLst>
                <a:ext uri="{FF2B5EF4-FFF2-40B4-BE49-F238E27FC236}">
                  <a16:creationId xmlns:a16="http://schemas.microsoft.com/office/drawing/2014/main" id="{2C19ACD9-DBA3-4705-9AC3-29176416417B}"/>
                </a:ext>
              </a:extLst>
            </p:cNvPr>
            <p:cNvPicPr/>
            <p:nvPr/>
          </p:nvPicPr>
          <p:blipFill rotWithShape="1">
            <a:blip r:embed="rId3">
              <a:extLst>
                <a:ext uri="{28A0092B-C50C-407E-A947-70E740481C1C}">
                  <a14:useLocalDpi xmlns:a14="http://schemas.microsoft.com/office/drawing/2010/main" val="0"/>
                </a:ext>
              </a:extLst>
            </a:blip>
            <a:srcRect r="37475" b="-3133"/>
            <a:stretch/>
          </p:blipFill>
          <p:spPr>
            <a:xfrm>
              <a:off x="5446031" y="2242"/>
              <a:ext cx="3697970" cy="623457"/>
            </a:xfrm>
            <a:prstGeom prst="rect">
              <a:avLst/>
            </a:prstGeom>
          </p:spPr>
        </p:pic>
        <p:pic>
          <p:nvPicPr>
            <p:cNvPr id="8" name="Picture 7">
              <a:extLst>
                <a:ext uri="{FF2B5EF4-FFF2-40B4-BE49-F238E27FC236}">
                  <a16:creationId xmlns:a16="http://schemas.microsoft.com/office/drawing/2014/main" id="{AABF0D05-E800-433C-A3A7-9B169485DB29}"/>
                </a:ext>
              </a:extLst>
            </p:cNvPr>
            <p:cNvPicPr/>
            <p:nvPr/>
          </p:nvPicPr>
          <p:blipFill rotWithShape="1">
            <a:blip r:embed="rId3">
              <a:extLst>
                <a:ext uri="{28A0092B-C50C-407E-A947-70E740481C1C}">
                  <a14:useLocalDpi xmlns:a14="http://schemas.microsoft.com/office/drawing/2010/main" val="0"/>
                </a:ext>
              </a:extLst>
            </a:blip>
            <a:srcRect l="7045" r="28864" b="-3133"/>
            <a:stretch/>
          </p:blipFill>
          <p:spPr>
            <a:xfrm>
              <a:off x="-1" y="0"/>
              <a:ext cx="3790573" cy="623457"/>
            </a:xfrm>
            <a:prstGeom prst="rect">
              <a:avLst/>
            </a:prstGeom>
          </p:spPr>
        </p:pic>
        <p:pic>
          <p:nvPicPr>
            <p:cNvPr id="9" name="Picture 8" descr="Hexagon banner head">
              <a:extLst>
                <a:ext uri="{FF2B5EF4-FFF2-40B4-BE49-F238E27FC236}">
                  <a16:creationId xmlns:a16="http://schemas.microsoft.com/office/drawing/2014/main" id="{87909F0A-A77E-41F5-8C46-D38A7850EE54}"/>
                </a:ext>
              </a:extLst>
            </p:cNvPr>
            <p:cNvPicPr/>
            <p:nvPr/>
          </p:nvPicPr>
          <p:blipFill rotWithShape="1">
            <a:blip r:embed="rId4" cstate="print">
              <a:extLst>
                <a:ext uri="{28A0092B-C50C-407E-A947-70E740481C1C}">
                  <a14:useLocalDpi xmlns:a14="http://schemas.microsoft.com/office/drawing/2010/main" val="0"/>
                </a:ext>
              </a:extLst>
            </a:blip>
            <a:srcRect r="14721" b="-14621"/>
            <a:stretch/>
          </p:blipFill>
          <p:spPr bwMode="auto">
            <a:xfrm>
              <a:off x="2851301" y="2242"/>
              <a:ext cx="3441398" cy="692906"/>
            </a:xfrm>
            <a:prstGeom prst="rect">
              <a:avLst/>
            </a:prstGeom>
            <a:noFill/>
            <a:ln>
              <a:noFill/>
            </a:ln>
          </p:spPr>
        </p:pic>
      </p:grpSp>
    </p:spTree>
    <p:extLst>
      <p:ext uri="{BB962C8B-B14F-4D97-AF65-F5344CB8AC3E}">
        <p14:creationId xmlns:p14="http://schemas.microsoft.com/office/powerpoint/2010/main" val="243896533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3" name="Rectangle 2"/>
          <p:cNvSpPr txBox="1">
            <a:spLocks noChangeArrowheads="1"/>
          </p:cNvSpPr>
          <p:nvPr/>
        </p:nvSpPr>
        <p:spPr>
          <a:xfrm>
            <a:off x="501615" y="1040557"/>
            <a:ext cx="82296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defRPr/>
            </a:pPr>
            <a:r>
              <a:rPr lang="en-GB" altLang="en-US" b="1" dirty="0">
                <a:ea typeface="Verdana" panose="020B0604030504040204" pitchFamily="34" charset="0"/>
                <a:cs typeface="Verdana" panose="020B0604030504040204" pitchFamily="34" charset="0"/>
              </a:rPr>
              <a:t>E-Safety</a:t>
            </a:r>
            <a:r>
              <a:rPr lang="en-GB" altLang="en-US" b="1" dirty="0">
                <a:solidFill>
                  <a:schemeClr val="accent1">
                    <a:lumMod val="75000"/>
                  </a:schemeClr>
                </a:solidFill>
                <a:latin typeface="Verdana" panose="020B0604030504040204" pitchFamily="34" charset="0"/>
                <a:ea typeface="Verdana" panose="020B0604030504040204" pitchFamily="34" charset="0"/>
                <a:cs typeface="Verdana" panose="020B0604030504040204" pitchFamily="34" charset="0"/>
              </a:rPr>
              <a:t> </a:t>
            </a:r>
          </a:p>
        </p:txBody>
      </p:sp>
      <p:sp>
        <p:nvSpPr>
          <p:cNvPr id="5" name="Rectangle 3"/>
          <p:cNvSpPr txBox="1">
            <a:spLocks noChangeArrowheads="1"/>
          </p:cNvSpPr>
          <p:nvPr/>
        </p:nvSpPr>
        <p:spPr>
          <a:xfrm>
            <a:off x="457200" y="2060848"/>
            <a:ext cx="8229600" cy="4281488"/>
          </a:xfrm>
          <a:prstGeom prst="rect">
            <a:avLst/>
          </a:prstGeom>
        </p:spPr>
        <p:txBody>
          <a:bodyPr vert="horz" lIns="91440" tIns="45720" rIns="91440" bIns="45720" rtlCol="0" anchor="t">
            <a:normAutofit lnSpcReduction="10000"/>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marL="457200" indent="-457200" algn="l">
              <a:buFont typeface="Arial" panose="020B0604020202020204" pitchFamily="34" charset="0"/>
              <a:buChar char="•"/>
              <a:defRPr/>
            </a:pPr>
            <a:r>
              <a:rPr lang="en-GB" altLang="en-US" sz="2400" dirty="0">
                <a:solidFill>
                  <a:schemeClr val="tx1"/>
                </a:solidFill>
                <a:latin typeface="+mj-lt"/>
                <a:ea typeface="Verdana"/>
                <a:cs typeface="Verdana" panose="020B0604030504040204" pitchFamily="34" charset="0"/>
              </a:rPr>
              <a:t>Students do not need to bring a phone to school. </a:t>
            </a:r>
          </a:p>
          <a:p>
            <a:pPr marL="457200" indent="-457200" algn="l">
              <a:buFont typeface="Arial" panose="020B0604020202020204" pitchFamily="34" charset="0"/>
              <a:buChar char="•"/>
              <a:defRPr/>
            </a:pPr>
            <a:r>
              <a:rPr lang="en-GB" altLang="en-US" sz="2400" dirty="0">
                <a:solidFill>
                  <a:schemeClr val="tx1"/>
                </a:solidFill>
                <a:latin typeface="+mj-lt"/>
                <a:ea typeface="Verdana"/>
                <a:cs typeface="Verdana" panose="020B0604030504040204" pitchFamily="34" charset="0"/>
              </a:rPr>
              <a:t>Facebook, snapchat, MSN etc</a:t>
            </a:r>
          </a:p>
          <a:p>
            <a:pPr marL="457200" indent="-457200" algn="l">
              <a:buFont typeface="Arial" panose="020B0604020202020204" pitchFamily="34" charset="0"/>
              <a:buChar char="•"/>
              <a:defRPr/>
            </a:pPr>
            <a:r>
              <a:rPr lang="en-GB" altLang="en-US" sz="2400" dirty="0">
                <a:solidFill>
                  <a:schemeClr val="tx1"/>
                </a:solidFill>
                <a:latin typeface="+mj-lt"/>
                <a:ea typeface="Verdana"/>
                <a:cs typeface="Verdana" panose="020B0604030504040204" pitchFamily="34" charset="0"/>
              </a:rPr>
              <a:t>Students need to be aware that what they write on these sites is in the public domain.</a:t>
            </a:r>
          </a:p>
          <a:p>
            <a:pPr marL="457200" indent="-457200" algn="l">
              <a:buFont typeface="Arial" panose="020B0604020202020204" pitchFamily="34" charset="0"/>
              <a:buChar char="•"/>
              <a:defRPr/>
            </a:pPr>
            <a:r>
              <a:rPr lang="en-GB" altLang="en-US" sz="2400" dirty="0">
                <a:solidFill>
                  <a:schemeClr val="tx1"/>
                </a:solidFill>
                <a:latin typeface="+mj-lt"/>
                <a:ea typeface="Verdana"/>
                <a:cs typeface="Verdana" panose="020B0604030504040204" pitchFamily="34" charset="0"/>
              </a:rPr>
              <a:t>Unpleasant comments can be seen as bullying outside of school.</a:t>
            </a:r>
          </a:p>
          <a:p>
            <a:pPr marL="457200" indent="-457200" algn="l">
              <a:buFont typeface="Arial" panose="020B0604020202020204" pitchFamily="34" charset="0"/>
              <a:buChar char="•"/>
              <a:defRPr/>
            </a:pPr>
            <a:r>
              <a:rPr lang="en-GB" altLang="en-US" sz="2400" dirty="0">
                <a:solidFill>
                  <a:schemeClr val="tx1"/>
                </a:solidFill>
                <a:latin typeface="+mj-lt"/>
                <a:ea typeface="Verdana"/>
                <a:cs typeface="Verdana" panose="020B0604030504040204" pitchFamily="34" charset="0"/>
              </a:rPr>
              <a:t>Universities and employers are increasingly using searches as part of the recruitment process.</a:t>
            </a:r>
          </a:p>
          <a:p>
            <a:pPr marL="457200" indent="-457200" algn="l">
              <a:buFont typeface="Arial" panose="020B0604020202020204" pitchFamily="34" charset="0"/>
              <a:buChar char="•"/>
              <a:defRPr/>
            </a:pPr>
            <a:r>
              <a:rPr lang="en-GB" altLang="en-US" sz="2400" dirty="0">
                <a:solidFill>
                  <a:schemeClr val="tx1"/>
                </a:solidFill>
                <a:latin typeface="+mj-lt"/>
                <a:ea typeface="Verdana"/>
                <a:cs typeface="Verdana" panose="020B0604030504040204" pitchFamily="34" charset="0"/>
              </a:rPr>
              <a:t>A growing problem, nationally and locally.</a:t>
            </a:r>
          </a:p>
          <a:p>
            <a:pPr marL="457200" indent="-457200" algn="l">
              <a:buFont typeface="Arial" panose="020B0604020202020204" pitchFamily="34" charset="0"/>
              <a:buChar char="•"/>
              <a:defRPr/>
            </a:pPr>
            <a:r>
              <a:rPr lang="en-GB" altLang="en-US" sz="2400" dirty="0">
                <a:solidFill>
                  <a:schemeClr val="tx1"/>
                </a:solidFill>
                <a:latin typeface="+mj-lt"/>
                <a:ea typeface="Verdana" panose="020B0604030504040204" pitchFamily="34" charset="0"/>
                <a:cs typeface="Verdana" panose="020B0604030504040204" pitchFamily="34" charset="0"/>
              </a:rPr>
              <a:t>Students acknowledge our e-safety policy by signing on to use schools IT.</a:t>
            </a:r>
          </a:p>
        </p:txBody>
      </p:sp>
      <p:grpSp>
        <p:nvGrpSpPr>
          <p:cNvPr id="6" name="Group 5">
            <a:extLst>
              <a:ext uri="{FF2B5EF4-FFF2-40B4-BE49-F238E27FC236}">
                <a16:creationId xmlns:a16="http://schemas.microsoft.com/office/drawing/2014/main" id="{3C0C185E-2362-419E-A417-E9584363F257}"/>
              </a:ext>
            </a:extLst>
          </p:cNvPr>
          <p:cNvGrpSpPr/>
          <p:nvPr/>
        </p:nvGrpSpPr>
        <p:grpSpPr>
          <a:xfrm>
            <a:off x="-1" y="0"/>
            <a:ext cx="9144002" cy="695148"/>
            <a:chOff x="-1" y="0"/>
            <a:chExt cx="9144002" cy="695148"/>
          </a:xfrm>
        </p:grpSpPr>
        <p:pic>
          <p:nvPicPr>
            <p:cNvPr id="7" name="Picture 6">
              <a:extLst>
                <a:ext uri="{FF2B5EF4-FFF2-40B4-BE49-F238E27FC236}">
                  <a16:creationId xmlns:a16="http://schemas.microsoft.com/office/drawing/2014/main" id="{110CFD92-E1BE-419B-9ED5-441548E3262E}"/>
                </a:ext>
              </a:extLst>
            </p:cNvPr>
            <p:cNvPicPr/>
            <p:nvPr/>
          </p:nvPicPr>
          <p:blipFill rotWithShape="1">
            <a:blip r:embed="rId3">
              <a:extLst>
                <a:ext uri="{28A0092B-C50C-407E-A947-70E740481C1C}">
                  <a14:useLocalDpi xmlns:a14="http://schemas.microsoft.com/office/drawing/2010/main" val="0"/>
                </a:ext>
              </a:extLst>
            </a:blip>
            <a:srcRect r="37475" b="-3133"/>
            <a:stretch/>
          </p:blipFill>
          <p:spPr>
            <a:xfrm>
              <a:off x="5446031" y="2242"/>
              <a:ext cx="3697970" cy="623457"/>
            </a:xfrm>
            <a:prstGeom prst="rect">
              <a:avLst/>
            </a:prstGeom>
          </p:spPr>
        </p:pic>
        <p:pic>
          <p:nvPicPr>
            <p:cNvPr id="8" name="Picture 7">
              <a:extLst>
                <a:ext uri="{FF2B5EF4-FFF2-40B4-BE49-F238E27FC236}">
                  <a16:creationId xmlns:a16="http://schemas.microsoft.com/office/drawing/2014/main" id="{FC4F4930-F737-494C-B826-A47BC51B2A2A}"/>
                </a:ext>
              </a:extLst>
            </p:cNvPr>
            <p:cNvPicPr/>
            <p:nvPr/>
          </p:nvPicPr>
          <p:blipFill rotWithShape="1">
            <a:blip r:embed="rId3">
              <a:extLst>
                <a:ext uri="{28A0092B-C50C-407E-A947-70E740481C1C}">
                  <a14:useLocalDpi xmlns:a14="http://schemas.microsoft.com/office/drawing/2010/main" val="0"/>
                </a:ext>
              </a:extLst>
            </a:blip>
            <a:srcRect l="7045" r="28864" b="-3133"/>
            <a:stretch/>
          </p:blipFill>
          <p:spPr>
            <a:xfrm>
              <a:off x="-1" y="0"/>
              <a:ext cx="3790573" cy="623457"/>
            </a:xfrm>
            <a:prstGeom prst="rect">
              <a:avLst/>
            </a:prstGeom>
          </p:spPr>
        </p:pic>
        <p:pic>
          <p:nvPicPr>
            <p:cNvPr id="9" name="Picture 8" descr="Hexagon banner head">
              <a:extLst>
                <a:ext uri="{FF2B5EF4-FFF2-40B4-BE49-F238E27FC236}">
                  <a16:creationId xmlns:a16="http://schemas.microsoft.com/office/drawing/2014/main" id="{0D110EAC-85F5-48CF-BB41-FB55382904EF}"/>
                </a:ext>
              </a:extLst>
            </p:cNvPr>
            <p:cNvPicPr/>
            <p:nvPr/>
          </p:nvPicPr>
          <p:blipFill rotWithShape="1">
            <a:blip r:embed="rId4" cstate="print">
              <a:extLst>
                <a:ext uri="{28A0092B-C50C-407E-A947-70E740481C1C}">
                  <a14:useLocalDpi xmlns:a14="http://schemas.microsoft.com/office/drawing/2010/main" val="0"/>
                </a:ext>
              </a:extLst>
            </a:blip>
            <a:srcRect r="14721" b="-14621"/>
            <a:stretch/>
          </p:blipFill>
          <p:spPr bwMode="auto">
            <a:xfrm>
              <a:off x="2851301" y="2242"/>
              <a:ext cx="3441398" cy="692906"/>
            </a:xfrm>
            <a:prstGeom prst="rect">
              <a:avLst/>
            </a:prstGeom>
            <a:noFill/>
            <a:ln>
              <a:noFill/>
            </a:ln>
          </p:spPr>
        </p:pic>
      </p:grpSp>
    </p:spTree>
    <p:extLst>
      <p:ext uri="{BB962C8B-B14F-4D97-AF65-F5344CB8AC3E}">
        <p14:creationId xmlns:p14="http://schemas.microsoft.com/office/powerpoint/2010/main" val="331579109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3" name="Title 1"/>
          <p:cNvSpPr txBox="1">
            <a:spLocks/>
          </p:cNvSpPr>
          <p:nvPr/>
        </p:nvSpPr>
        <p:spPr>
          <a:xfrm>
            <a:off x="360086" y="1016889"/>
            <a:ext cx="82296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defRPr/>
            </a:pPr>
            <a:r>
              <a:rPr lang="en-GB" altLang="en-US" b="1" dirty="0">
                <a:solidFill>
                  <a:schemeClr val="accent1">
                    <a:lumMod val="75000"/>
                  </a:schemeClr>
                </a:solidFill>
                <a:ea typeface="Verdana" panose="020B0604030504040204" pitchFamily="34" charset="0"/>
                <a:cs typeface="Verdana" panose="020B0604030504040204" pitchFamily="34" charset="0"/>
              </a:rPr>
              <a:t>Website &amp; Twitter</a:t>
            </a:r>
          </a:p>
        </p:txBody>
      </p:sp>
      <p:sp>
        <p:nvSpPr>
          <p:cNvPr id="5" name="Content Placeholder 2"/>
          <p:cNvSpPr txBox="1">
            <a:spLocks/>
          </p:cNvSpPr>
          <p:nvPr/>
        </p:nvSpPr>
        <p:spPr>
          <a:xfrm>
            <a:off x="457200" y="1844675"/>
            <a:ext cx="8229600" cy="4281488"/>
          </a:xfrm>
          <a:prstGeom prst="rect">
            <a:avLst/>
          </a:prstGeom>
        </p:spPr>
        <p:txBody>
          <a:bodyPr vert="horz" lIns="91440" tIns="45720" rIns="91440" bIns="45720" rtlCol="0">
            <a:normAutofit lnSpcReduction="10000"/>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buFont typeface="Arial" charset="0"/>
              <a:buNone/>
              <a:defRPr/>
            </a:pPr>
            <a:endParaRPr lang="en-GB" altLang="en-US" dirty="0"/>
          </a:p>
          <a:p>
            <a:pPr>
              <a:buFont typeface="Arial" charset="0"/>
              <a:buNone/>
              <a:defRPr/>
            </a:pPr>
            <a:r>
              <a:rPr lang="en-GB" altLang="en-US" dirty="0">
                <a:latin typeface="Verdana" panose="020B0604030504040204" pitchFamily="34" charset="0"/>
                <a:ea typeface="Verdana" panose="020B0604030504040204" pitchFamily="34" charset="0"/>
                <a:cs typeface="Verdana" panose="020B0604030504040204" pitchFamily="34" charset="0"/>
                <a:hlinkClick r:id="rId3"/>
              </a:rPr>
              <a:t>www.settlecollege.org.uk</a:t>
            </a:r>
            <a:endParaRPr lang="en-GB" altLang="en-US" dirty="0">
              <a:latin typeface="Verdana" panose="020B0604030504040204" pitchFamily="34" charset="0"/>
              <a:ea typeface="Verdana" panose="020B0604030504040204" pitchFamily="34" charset="0"/>
              <a:cs typeface="Verdana" panose="020B0604030504040204" pitchFamily="34" charset="0"/>
            </a:endParaRPr>
          </a:p>
          <a:p>
            <a:pPr>
              <a:buFont typeface="Arial" charset="0"/>
              <a:buNone/>
              <a:defRPr/>
            </a:pPr>
            <a:endParaRPr lang="en-GB" altLang="en-US" dirty="0">
              <a:latin typeface="Verdana" panose="020B0604030504040204" pitchFamily="34" charset="0"/>
              <a:ea typeface="Verdana" panose="020B0604030504040204" pitchFamily="34" charset="0"/>
              <a:cs typeface="Verdana" panose="020B0604030504040204" pitchFamily="34" charset="0"/>
            </a:endParaRPr>
          </a:p>
          <a:p>
            <a:pPr>
              <a:buFont typeface="Arial" charset="0"/>
              <a:buNone/>
              <a:defRPr/>
            </a:pPr>
            <a:r>
              <a:rPr lang="en-GB" altLang="en-US" dirty="0">
                <a:solidFill>
                  <a:schemeClr val="accent1">
                    <a:lumMod val="75000"/>
                  </a:schemeClr>
                </a:solidFill>
                <a:latin typeface="Verdana" panose="020B0604030504040204" pitchFamily="34" charset="0"/>
                <a:ea typeface="Verdana" panose="020B0604030504040204" pitchFamily="34" charset="0"/>
                <a:cs typeface="Verdana" panose="020B0604030504040204" pitchFamily="34" charset="0"/>
              </a:rPr>
              <a:t>Follow us on X:</a:t>
            </a:r>
          </a:p>
          <a:p>
            <a:pPr>
              <a:buFont typeface="Arial" charset="0"/>
              <a:buNone/>
              <a:defRPr/>
            </a:pPr>
            <a:endParaRPr lang="en-GB" altLang="en-US" dirty="0">
              <a:solidFill>
                <a:schemeClr val="accent1">
                  <a:lumMod val="75000"/>
                </a:schemeClr>
              </a:solidFill>
              <a:latin typeface="Verdana" panose="020B0604030504040204" pitchFamily="34" charset="0"/>
              <a:ea typeface="Verdana" panose="020B0604030504040204" pitchFamily="34" charset="0"/>
              <a:cs typeface="Verdana" panose="020B0604030504040204" pitchFamily="34" charset="0"/>
            </a:endParaRPr>
          </a:p>
          <a:p>
            <a:pPr>
              <a:buFont typeface="Arial" charset="0"/>
              <a:buNone/>
              <a:defRPr/>
            </a:pPr>
            <a:endParaRPr lang="en-GB" altLang="en-US" sz="1050" dirty="0">
              <a:solidFill>
                <a:schemeClr val="accent1">
                  <a:lumMod val="75000"/>
                </a:schemeClr>
              </a:solidFill>
              <a:latin typeface="Verdana" panose="020B0604030504040204" pitchFamily="34" charset="0"/>
              <a:ea typeface="Verdana" panose="020B0604030504040204" pitchFamily="34" charset="0"/>
              <a:cs typeface="Verdana" panose="020B0604030504040204" pitchFamily="34" charset="0"/>
            </a:endParaRPr>
          </a:p>
          <a:p>
            <a:pPr>
              <a:buFont typeface="Arial" charset="0"/>
              <a:buNone/>
              <a:defRPr/>
            </a:pPr>
            <a:endParaRPr lang="en-GB" altLang="en-US" dirty="0">
              <a:solidFill>
                <a:schemeClr val="tx1"/>
              </a:solidFill>
              <a:latin typeface="Verdana" panose="020B0604030504040204" pitchFamily="34" charset="0"/>
              <a:ea typeface="Verdana" panose="020B0604030504040204" pitchFamily="34" charset="0"/>
              <a:cs typeface="Verdana" panose="020B0604030504040204" pitchFamily="34" charset="0"/>
            </a:endParaRPr>
          </a:p>
          <a:p>
            <a:pPr>
              <a:buFont typeface="Arial" charset="0"/>
              <a:buNone/>
              <a:defRPr/>
            </a:pPr>
            <a:r>
              <a:rPr lang="en-GB" altLang="en-US" dirty="0">
                <a:solidFill>
                  <a:schemeClr val="accent1">
                    <a:lumMod val="75000"/>
                  </a:schemeClr>
                </a:solidFill>
                <a:latin typeface="Verdana" panose="020B0604030504040204" pitchFamily="34" charset="0"/>
                <a:ea typeface="Verdana" panose="020B0604030504040204" pitchFamily="34" charset="0"/>
                <a:cs typeface="Verdana" panose="020B0604030504040204" pitchFamily="34" charset="0"/>
              </a:rPr>
              <a:t>@</a:t>
            </a:r>
            <a:r>
              <a:rPr lang="en-GB" altLang="en-US" dirty="0" err="1">
                <a:solidFill>
                  <a:schemeClr val="accent1">
                    <a:lumMod val="75000"/>
                  </a:schemeClr>
                </a:solidFill>
                <a:latin typeface="Verdana" panose="020B0604030504040204" pitchFamily="34" charset="0"/>
                <a:ea typeface="Verdana" panose="020B0604030504040204" pitchFamily="34" charset="0"/>
                <a:cs typeface="Verdana" panose="020B0604030504040204" pitchFamily="34" charset="0"/>
              </a:rPr>
              <a:t>settlecollege</a:t>
            </a:r>
            <a:endParaRPr lang="en-GB" altLang="en-US" dirty="0">
              <a:solidFill>
                <a:schemeClr val="accent1">
                  <a:lumMod val="75000"/>
                </a:schemeClr>
              </a:solidFill>
              <a:latin typeface="Verdana" panose="020B0604030504040204" pitchFamily="34" charset="0"/>
              <a:ea typeface="Verdana" panose="020B0604030504040204" pitchFamily="34" charset="0"/>
              <a:cs typeface="Verdana" panose="020B0604030504040204" pitchFamily="34" charset="0"/>
            </a:endParaRPr>
          </a:p>
        </p:txBody>
      </p:sp>
      <p:grpSp>
        <p:nvGrpSpPr>
          <p:cNvPr id="7" name="Group 6">
            <a:extLst>
              <a:ext uri="{FF2B5EF4-FFF2-40B4-BE49-F238E27FC236}">
                <a16:creationId xmlns:a16="http://schemas.microsoft.com/office/drawing/2014/main" id="{A0F832BC-DCF8-4F64-9B10-CD7C8BCC1537}"/>
              </a:ext>
            </a:extLst>
          </p:cNvPr>
          <p:cNvGrpSpPr/>
          <p:nvPr/>
        </p:nvGrpSpPr>
        <p:grpSpPr>
          <a:xfrm>
            <a:off x="-1" y="0"/>
            <a:ext cx="9144002" cy="695148"/>
            <a:chOff x="-1" y="0"/>
            <a:chExt cx="9144002" cy="695148"/>
          </a:xfrm>
        </p:grpSpPr>
        <p:pic>
          <p:nvPicPr>
            <p:cNvPr id="8" name="Picture 7">
              <a:extLst>
                <a:ext uri="{FF2B5EF4-FFF2-40B4-BE49-F238E27FC236}">
                  <a16:creationId xmlns:a16="http://schemas.microsoft.com/office/drawing/2014/main" id="{3ED6CEAB-54F9-4C1E-99F7-9431EF14D8E9}"/>
                </a:ext>
              </a:extLst>
            </p:cNvPr>
            <p:cNvPicPr/>
            <p:nvPr/>
          </p:nvPicPr>
          <p:blipFill rotWithShape="1">
            <a:blip r:embed="rId4">
              <a:extLst>
                <a:ext uri="{28A0092B-C50C-407E-A947-70E740481C1C}">
                  <a14:useLocalDpi xmlns:a14="http://schemas.microsoft.com/office/drawing/2010/main" val="0"/>
                </a:ext>
              </a:extLst>
            </a:blip>
            <a:srcRect r="37475" b="-3133"/>
            <a:stretch/>
          </p:blipFill>
          <p:spPr>
            <a:xfrm>
              <a:off x="5446031" y="2242"/>
              <a:ext cx="3697970" cy="623457"/>
            </a:xfrm>
            <a:prstGeom prst="rect">
              <a:avLst/>
            </a:prstGeom>
          </p:spPr>
        </p:pic>
        <p:pic>
          <p:nvPicPr>
            <p:cNvPr id="9" name="Picture 8">
              <a:extLst>
                <a:ext uri="{FF2B5EF4-FFF2-40B4-BE49-F238E27FC236}">
                  <a16:creationId xmlns:a16="http://schemas.microsoft.com/office/drawing/2014/main" id="{591611DA-74C4-4B41-BE72-00A1F9CF39AC}"/>
                </a:ext>
              </a:extLst>
            </p:cNvPr>
            <p:cNvPicPr/>
            <p:nvPr/>
          </p:nvPicPr>
          <p:blipFill rotWithShape="1">
            <a:blip r:embed="rId4">
              <a:extLst>
                <a:ext uri="{28A0092B-C50C-407E-A947-70E740481C1C}">
                  <a14:useLocalDpi xmlns:a14="http://schemas.microsoft.com/office/drawing/2010/main" val="0"/>
                </a:ext>
              </a:extLst>
            </a:blip>
            <a:srcRect l="7045" r="28864" b="-3133"/>
            <a:stretch/>
          </p:blipFill>
          <p:spPr>
            <a:xfrm>
              <a:off x="-1" y="0"/>
              <a:ext cx="3790573" cy="623457"/>
            </a:xfrm>
            <a:prstGeom prst="rect">
              <a:avLst/>
            </a:prstGeom>
          </p:spPr>
        </p:pic>
        <p:pic>
          <p:nvPicPr>
            <p:cNvPr id="10" name="Picture 9" descr="Hexagon banner head">
              <a:extLst>
                <a:ext uri="{FF2B5EF4-FFF2-40B4-BE49-F238E27FC236}">
                  <a16:creationId xmlns:a16="http://schemas.microsoft.com/office/drawing/2014/main" id="{53123D8D-AC87-4D49-B52F-78A0EEE7F44F}"/>
                </a:ext>
              </a:extLst>
            </p:cNvPr>
            <p:cNvPicPr/>
            <p:nvPr/>
          </p:nvPicPr>
          <p:blipFill rotWithShape="1">
            <a:blip r:embed="rId5" cstate="print">
              <a:extLst>
                <a:ext uri="{28A0092B-C50C-407E-A947-70E740481C1C}">
                  <a14:useLocalDpi xmlns:a14="http://schemas.microsoft.com/office/drawing/2010/main" val="0"/>
                </a:ext>
              </a:extLst>
            </a:blip>
            <a:srcRect r="14721" b="-14621"/>
            <a:stretch/>
          </p:blipFill>
          <p:spPr bwMode="auto">
            <a:xfrm>
              <a:off x="2851301" y="2242"/>
              <a:ext cx="3441398" cy="692906"/>
            </a:xfrm>
            <a:prstGeom prst="rect">
              <a:avLst/>
            </a:prstGeom>
            <a:noFill/>
            <a:ln>
              <a:noFill/>
            </a:ln>
          </p:spPr>
        </p:pic>
      </p:grpSp>
      <p:pic>
        <p:nvPicPr>
          <p:cNvPr id="4" name="Picture 3">
            <a:extLst>
              <a:ext uri="{FF2B5EF4-FFF2-40B4-BE49-F238E27FC236}">
                <a16:creationId xmlns:a16="http://schemas.microsoft.com/office/drawing/2014/main" id="{CC83C448-99BD-3883-4340-379BE57B5DF4}"/>
              </a:ext>
            </a:extLst>
          </p:cNvPr>
          <p:cNvPicPr>
            <a:picLocks noChangeAspect="1"/>
          </p:cNvPicPr>
          <p:nvPr/>
        </p:nvPicPr>
        <p:blipFill>
          <a:blip r:embed="rId6"/>
          <a:stretch>
            <a:fillRect/>
          </a:stretch>
        </p:blipFill>
        <p:spPr>
          <a:xfrm>
            <a:off x="3858992" y="4012654"/>
            <a:ext cx="1426015" cy="1329879"/>
          </a:xfrm>
          <a:prstGeom prst="rect">
            <a:avLst/>
          </a:prstGeom>
        </p:spPr>
      </p:pic>
    </p:spTree>
    <p:extLst>
      <p:ext uri="{BB962C8B-B14F-4D97-AF65-F5344CB8AC3E}">
        <p14:creationId xmlns:p14="http://schemas.microsoft.com/office/powerpoint/2010/main" val="3146753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3" name="Rectangle 7"/>
          <p:cNvSpPr txBox="1">
            <a:spLocks noChangeArrowheads="1"/>
          </p:cNvSpPr>
          <p:nvPr/>
        </p:nvSpPr>
        <p:spPr>
          <a:xfrm>
            <a:off x="439835" y="623457"/>
            <a:ext cx="82296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defRPr/>
            </a:pPr>
            <a:r>
              <a:rPr lang="en-GB" altLang="en-US" b="1" dirty="0">
                <a:latin typeface="+mn-lt"/>
                <a:ea typeface="Verdana" panose="020B0604030504040204" pitchFamily="34" charset="0"/>
                <a:cs typeface="Verdana" panose="020B0604030504040204" pitchFamily="34" charset="0"/>
              </a:rPr>
              <a:t>Staff</a:t>
            </a:r>
          </a:p>
        </p:txBody>
      </p:sp>
      <p:sp>
        <p:nvSpPr>
          <p:cNvPr id="5" name="Rectangle 8"/>
          <p:cNvSpPr txBox="1">
            <a:spLocks noChangeArrowheads="1"/>
          </p:cNvSpPr>
          <p:nvPr/>
        </p:nvSpPr>
        <p:spPr>
          <a:xfrm>
            <a:off x="539552" y="1628800"/>
            <a:ext cx="8229600" cy="4513656"/>
          </a:xfrm>
          <a:prstGeom prst="rect">
            <a:avLst/>
          </a:prstGeom>
        </p:spPr>
        <p:txBody>
          <a:bodyPr vert="horz" lIns="91440" tIns="45720" rIns="91440" bIns="45720" rtlCol="0" anchor="t">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marL="457200" indent="-457200" algn="l">
              <a:buFont typeface="Arial" panose="020B0604020202020204" pitchFamily="34" charset="0"/>
              <a:buChar char="•"/>
              <a:defRPr/>
            </a:pPr>
            <a:r>
              <a:rPr lang="en-GB" sz="2800" dirty="0">
                <a:solidFill>
                  <a:schemeClr val="tx1"/>
                </a:solidFill>
                <a:ea typeface="Verdana" panose="020B0604030504040204" pitchFamily="34" charset="0"/>
                <a:cs typeface="Verdana" panose="020B0604030504040204" pitchFamily="34" charset="0"/>
              </a:rPr>
              <a:t>Mr Whitaker –Headteacher </a:t>
            </a:r>
          </a:p>
          <a:p>
            <a:pPr marL="457200" indent="-457200" algn="l">
              <a:buFont typeface="Arial" panose="020B0604020202020204" pitchFamily="34" charset="0"/>
              <a:buChar char="•"/>
              <a:defRPr/>
            </a:pPr>
            <a:r>
              <a:rPr lang="en-GB" sz="2800" dirty="0">
                <a:solidFill>
                  <a:schemeClr val="tx1"/>
                </a:solidFill>
                <a:ea typeface="Verdana" panose="020B0604030504040204" pitchFamily="34" charset="0"/>
                <a:cs typeface="Verdana" panose="020B0604030504040204" pitchFamily="34" charset="0"/>
              </a:rPr>
              <a:t>Mr Paisley - Deputy Head Teacher</a:t>
            </a:r>
          </a:p>
          <a:p>
            <a:pPr marL="457200" indent="-457200" algn="l">
              <a:buFont typeface="Arial" panose="020B0604020202020204" pitchFamily="34" charset="0"/>
              <a:buChar char="•"/>
              <a:defRPr/>
            </a:pPr>
            <a:r>
              <a:rPr lang="en-GB" sz="2800" dirty="0">
                <a:solidFill>
                  <a:schemeClr val="tx1"/>
                </a:solidFill>
                <a:ea typeface="Verdana" panose="020B0604030504040204" pitchFamily="34" charset="0"/>
                <a:cs typeface="Verdana" panose="020B0604030504040204" pitchFamily="34" charset="0"/>
              </a:rPr>
              <a:t>Mrs Grimshaw –Special Educational Needs Coordinator</a:t>
            </a:r>
          </a:p>
          <a:p>
            <a:pPr marL="457200" indent="-457200" algn="l">
              <a:buFont typeface="Arial" panose="020B0604020202020204" pitchFamily="34" charset="0"/>
              <a:buChar char="•"/>
              <a:defRPr/>
            </a:pPr>
            <a:r>
              <a:rPr lang="en-GB" sz="2800" dirty="0">
                <a:solidFill>
                  <a:schemeClr val="tx1"/>
                </a:solidFill>
                <a:ea typeface="Verdana" panose="020B0604030504040204" pitchFamily="34" charset="0"/>
                <a:cs typeface="Verdana" panose="020B0604030504040204" pitchFamily="34" charset="0"/>
              </a:rPr>
              <a:t>Head of Year – Mrs Lambert</a:t>
            </a:r>
          </a:p>
          <a:p>
            <a:pPr marL="457200" indent="-457200" algn="l">
              <a:buFont typeface="Arial" panose="020B0604020202020204" pitchFamily="34" charset="0"/>
              <a:buChar char="•"/>
              <a:defRPr/>
            </a:pPr>
            <a:r>
              <a:rPr lang="en-GB" sz="2800" dirty="0">
                <a:solidFill>
                  <a:schemeClr val="tx1"/>
                </a:solidFill>
                <a:ea typeface="Verdana" panose="020B0604030504040204" pitchFamily="34" charset="0"/>
                <a:cs typeface="Verdana" panose="020B0604030504040204" pitchFamily="34" charset="0"/>
              </a:rPr>
              <a:t>Learning Manager – Mrs Ashton-Fitch </a:t>
            </a:r>
          </a:p>
          <a:p>
            <a:pPr marL="457200" indent="-457200" algn="l">
              <a:buFont typeface="Arial" panose="020B0604020202020204" pitchFamily="34" charset="0"/>
              <a:buChar char="•"/>
              <a:defRPr/>
            </a:pPr>
            <a:r>
              <a:rPr lang="en-GB" sz="2800" dirty="0">
                <a:solidFill>
                  <a:schemeClr val="tx1"/>
                </a:solidFill>
                <a:ea typeface="Verdana"/>
                <a:cs typeface="Verdana" panose="020B0604030504040204" pitchFamily="34" charset="0"/>
              </a:rPr>
              <a:t>Tutors – Mrs Craig, Mr Wiggans, Mrs Hawkins and Ms Armistead </a:t>
            </a:r>
            <a:endParaRPr lang="en-GB" sz="2800" dirty="0">
              <a:solidFill>
                <a:schemeClr val="tx1"/>
              </a:solidFill>
              <a:highlight>
                <a:srgbClr val="FFFF00"/>
              </a:highlight>
              <a:ea typeface="Verdana" panose="020B0604030504040204" pitchFamily="34" charset="0"/>
              <a:cs typeface="Verdana" panose="020B0604030504040204" pitchFamily="34" charset="0"/>
            </a:endParaRPr>
          </a:p>
          <a:p>
            <a:pPr lvl="4">
              <a:buFont typeface="Arial" charset="0"/>
              <a:buNone/>
              <a:defRPr/>
            </a:pPr>
            <a:endParaRPr lang="en-GB" dirty="0">
              <a:solidFill>
                <a:srgbClr val="FF0000"/>
              </a:solidFill>
            </a:endParaRPr>
          </a:p>
        </p:txBody>
      </p:sp>
      <p:grpSp>
        <p:nvGrpSpPr>
          <p:cNvPr id="6" name="Group 5">
            <a:extLst>
              <a:ext uri="{FF2B5EF4-FFF2-40B4-BE49-F238E27FC236}">
                <a16:creationId xmlns:a16="http://schemas.microsoft.com/office/drawing/2014/main" id="{745EBF15-5290-40DC-86FE-2F4E9B49161E}"/>
              </a:ext>
            </a:extLst>
          </p:cNvPr>
          <p:cNvGrpSpPr/>
          <p:nvPr/>
        </p:nvGrpSpPr>
        <p:grpSpPr>
          <a:xfrm>
            <a:off x="-1" y="0"/>
            <a:ext cx="9144002" cy="695148"/>
            <a:chOff x="-1" y="0"/>
            <a:chExt cx="9144002" cy="695148"/>
          </a:xfrm>
        </p:grpSpPr>
        <p:pic>
          <p:nvPicPr>
            <p:cNvPr id="7" name="Picture 6">
              <a:extLst>
                <a:ext uri="{FF2B5EF4-FFF2-40B4-BE49-F238E27FC236}">
                  <a16:creationId xmlns:a16="http://schemas.microsoft.com/office/drawing/2014/main" id="{836DC6F0-FC32-436E-AF27-264F5F15C4B2}"/>
                </a:ext>
              </a:extLst>
            </p:cNvPr>
            <p:cNvPicPr/>
            <p:nvPr/>
          </p:nvPicPr>
          <p:blipFill rotWithShape="1">
            <a:blip r:embed="rId3">
              <a:extLst>
                <a:ext uri="{28A0092B-C50C-407E-A947-70E740481C1C}">
                  <a14:useLocalDpi xmlns:a14="http://schemas.microsoft.com/office/drawing/2010/main" val="0"/>
                </a:ext>
              </a:extLst>
            </a:blip>
            <a:srcRect r="37475" b="-3133"/>
            <a:stretch/>
          </p:blipFill>
          <p:spPr>
            <a:xfrm>
              <a:off x="5446031" y="2242"/>
              <a:ext cx="3697970" cy="623457"/>
            </a:xfrm>
            <a:prstGeom prst="rect">
              <a:avLst/>
            </a:prstGeom>
          </p:spPr>
        </p:pic>
        <p:pic>
          <p:nvPicPr>
            <p:cNvPr id="8" name="Picture 7">
              <a:extLst>
                <a:ext uri="{FF2B5EF4-FFF2-40B4-BE49-F238E27FC236}">
                  <a16:creationId xmlns:a16="http://schemas.microsoft.com/office/drawing/2014/main" id="{8735F4E2-E3D8-4407-B9BA-A1B4F3BBEF63}"/>
                </a:ext>
              </a:extLst>
            </p:cNvPr>
            <p:cNvPicPr/>
            <p:nvPr/>
          </p:nvPicPr>
          <p:blipFill rotWithShape="1">
            <a:blip r:embed="rId3">
              <a:extLst>
                <a:ext uri="{28A0092B-C50C-407E-A947-70E740481C1C}">
                  <a14:useLocalDpi xmlns:a14="http://schemas.microsoft.com/office/drawing/2010/main" val="0"/>
                </a:ext>
              </a:extLst>
            </a:blip>
            <a:srcRect l="7045" r="28864" b="-3133"/>
            <a:stretch/>
          </p:blipFill>
          <p:spPr>
            <a:xfrm>
              <a:off x="-1" y="0"/>
              <a:ext cx="3790573" cy="623457"/>
            </a:xfrm>
            <a:prstGeom prst="rect">
              <a:avLst/>
            </a:prstGeom>
          </p:spPr>
        </p:pic>
        <p:pic>
          <p:nvPicPr>
            <p:cNvPr id="9" name="Picture 8" descr="Hexagon banner head">
              <a:extLst>
                <a:ext uri="{FF2B5EF4-FFF2-40B4-BE49-F238E27FC236}">
                  <a16:creationId xmlns:a16="http://schemas.microsoft.com/office/drawing/2014/main" id="{83DDD948-D2EC-4641-9BB0-733A64E5B344}"/>
                </a:ext>
              </a:extLst>
            </p:cNvPr>
            <p:cNvPicPr/>
            <p:nvPr/>
          </p:nvPicPr>
          <p:blipFill rotWithShape="1">
            <a:blip r:embed="rId4" cstate="print">
              <a:extLst>
                <a:ext uri="{28A0092B-C50C-407E-A947-70E740481C1C}">
                  <a14:useLocalDpi xmlns:a14="http://schemas.microsoft.com/office/drawing/2010/main" val="0"/>
                </a:ext>
              </a:extLst>
            </a:blip>
            <a:srcRect r="14721" b="-14621"/>
            <a:stretch/>
          </p:blipFill>
          <p:spPr bwMode="auto">
            <a:xfrm>
              <a:off x="2851301" y="2242"/>
              <a:ext cx="3441398" cy="692906"/>
            </a:xfrm>
            <a:prstGeom prst="rect">
              <a:avLst/>
            </a:prstGeom>
            <a:noFill/>
            <a:ln>
              <a:noFill/>
            </a:ln>
          </p:spPr>
        </p:pic>
      </p:grpSp>
    </p:spTree>
    <p:extLst>
      <p:ext uri="{BB962C8B-B14F-4D97-AF65-F5344CB8AC3E}">
        <p14:creationId xmlns:p14="http://schemas.microsoft.com/office/powerpoint/2010/main" val="28211415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3" name="Title 1"/>
          <p:cNvSpPr>
            <a:spLocks noGrp="1"/>
          </p:cNvSpPr>
          <p:nvPr>
            <p:ph type="ctrTitle"/>
          </p:nvPr>
        </p:nvSpPr>
        <p:spPr>
          <a:xfrm>
            <a:off x="222478" y="1268760"/>
            <a:ext cx="8713788" cy="3743325"/>
          </a:xfrm>
        </p:spPr>
        <p:txBody>
          <a:bodyPr>
            <a:noAutofit/>
          </a:bodyPr>
          <a:lstStyle/>
          <a:p>
            <a:pPr>
              <a:defRPr/>
            </a:pPr>
            <a:br>
              <a:rPr lang="en-US" sz="4800" dirty="0">
                <a:solidFill>
                  <a:schemeClr val="accent1">
                    <a:lumMod val="50000"/>
                  </a:schemeClr>
                </a:solidFill>
              </a:rPr>
            </a:br>
            <a:r>
              <a:rPr lang="en-US" sz="4800" b="1" dirty="0">
                <a:solidFill>
                  <a:schemeClr val="accent1">
                    <a:lumMod val="75000"/>
                  </a:schemeClr>
                </a:solidFill>
                <a:latin typeface="Verdana" panose="020B0604030504040204" pitchFamily="34" charset="0"/>
                <a:ea typeface="Verdana" panose="020B0604030504040204" pitchFamily="34" charset="0"/>
                <a:cs typeface="Verdana" panose="020B0604030504040204" pitchFamily="34" charset="0"/>
              </a:rPr>
              <a:t>‘</a:t>
            </a:r>
            <a:r>
              <a:rPr lang="en-US" sz="4800" b="1" dirty="0">
                <a:latin typeface="Calibri" panose="020F0502020204030204" pitchFamily="34" charset="0"/>
                <a:ea typeface="Verdana" panose="020B0604030504040204" pitchFamily="34" charset="0"/>
                <a:cs typeface="Calibri" panose="020F0502020204030204" pitchFamily="34" charset="0"/>
              </a:rPr>
              <a:t>be the best you can be</a:t>
            </a:r>
            <a:r>
              <a:rPr lang="en-US" sz="4800" b="1" dirty="0">
                <a:solidFill>
                  <a:schemeClr val="accent1">
                    <a:lumMod val="75000"/>
                  </a:schemeClr>
                </a:solidFill>
                <a:latin typeface="Calibri" panose="020F0502020204030204" pitchFamily="34" charset="0"/>
                <a:ea typeface="Verdana" panose="020B0604030504040204" pitchFamily="34" charset="0"/>
                <a:cs typeface="Calibri" panose="020F0502020204030204" pitchFamily="34" charset="0"/>
              </a:rPr>
              <a:t>’</a:t>
            </a:r>
            <a:br>
              <a:rPr lang="en-US" sz="4800" b="1" dirty="0">
                <a:solidFill>
                  <a:schemeClr val="accent1">
                    <a:lumMod val="75000"/>
                  </a:schemeClr>
                </a:solidFill>
                <a:latin typeface="Calibri" panose="020F0502020204030204" pitchFamily="34" charset="0"/>
                <a:ea typeface="Verdana" panose="020B0604030504040204" pitchFamily="34" charset="0"/>
                <a:cs typeface="Calibri" panose="020F0502020204030204" pitchFamily="34" charset="0"/>
              </a:rPr>
            </a:br>
            <a:br>
              <a:rPr lang="en-US" sz="4800" b="1" dirty="0">
                <a:solidFill>
                  <a:schemeClr val="accent1">
                    <a:lumMod val="75000"/>
                  </a:schemeClr>
                </a:solidFill>
                <a:latin typeface="Calibri" panose="020F0502020204030204" pitchFamily="34" charset="0"/>
                <a:ea typeface="Verdana" panose="020B0604030504040204" pitchFamily="34" charset="0"/>
                <a:cs typeface="Calibri" panose="020F0502020204030204" pitchFamily="34" charset="0"/>
              </a:rPr>
            </a:br>
            <a:r>
              <a:rPr lang="en-US" sz="4800" b="1" dirty="0">
                <a:solidFill>
                  <a:schemeClr val="accent1">
                    <a:lumMod val="75000"/>
                  </a:schemeClr>
                </a:solidFill>
                <a:latin typeface="Calibri" panose="020F0502020204030204" pitchFamily="34" charset="0"/>
                <a:ea typeface="Verdana" panose="020B0604030504040204" pitchFamily="34" charset="0"/>
                <a:cs typeface="Calibri" panose="020F0502020204030204" pitchFamily="34" charset="0"/>
              </a:rPr>
              <a:t>‘</a:t>
            </a:r>
            <a:r>
              <a:rPr lang="en-US" sz="4800" b="1" dirty="0">
                <a:latin typeface="Calibri" panose="020F0502020204030204" pitchFamily="34" charset="0"/>
                <a:ea typeface="Verdana" panose="020B0604030504040204" pitchFamily="34" charset="0"/>
                <a:cs typeface="Calibri" panose="020F0502020204030204" pitchFamily="34" charset="0"/>
              </a:rPr>
              <a:t>striving for excellence in everything we do</a:t>
            </a:r>
            <a:r>
              <a:rPr lang="en-US" sz="4800" b="1" dirty="0">
                <a:solidFill>
                  <a:schemeClr val="accent1">
                    <a:lumMod val="75000"/>
                  </a:schemeClr>
                </a:solidFill>
                <a:latin typeface="Calibri" panose="020F0502020204030204" pitchFamily="34" charset="0"/>
                <a:ea typeface="Verdana" panose="020B0604030504040204" pitchFamily="34" charset="0"/>
                <a:cs typeface="Calibri" panose="020F0502020204030204" pitchFamily="34" charset="0"/>
              </a:rPr>
              <a:t>’</a:t>
            </a:r>
          </a:p>
        </p:txBody>
      </p:sp>
      <p:grpSp>
        <p:nvGrpSpPr>
          <p:cNvPr id="5" name="Group 4">
            <a:extLst>
              <a:ext uri="{FF2B5EF4-FFF2-40B4-BE49-F238E27FC236}">
                <a16:creationId xmlns:a16="http://schemas.microsoft.com/office/drawing/2014/main" id="{98B137B6-40F3-4A5E-BDFF-B9EEA1A0839B}"/>
              </a:ext>
            </a:extLst>
          </p:cNvPr>
          <p:cNvGrpSpPr/>
          <p:nvPr/>
        </p:nvGrpSpPr>
        <p:grpSpPr>
          <a:xfrm>
            <a:off x="-1" y="0"/>
            <a:ext cx="9144002" cy="695148"/>
            <a:chOff x="-1" y="0"/>
            <a:chExt cx="9144002" cy="695148"/>
          </a:xfrm>
        </p:grpSpPr>
        <p:pic>
          <p:nvPicPr>
            <p:cNvPr id="6" name="Picture 5">
              <a:extLst>
                <a:ext uri="{FF2B5EF4-FFF2-40B4-BE49-F238E27FC236}">
                  <a16:creationId xmlns:a16="http://schemas.microsoft.com/office/drawing/2014/main" id="{9C1AECAE-271F-46E9-B5C4-46B84B9171B3}"/>
                </a:ext>
              </a:extLst>
            </p:cNvPr>
            <p:cNvPicPr/>
            <p:nvPr/>
          </p:nvPicPr>
          <p:blipFill rotWithShape="1">
            <a:blip r:embed="rId3">
              <a:extLst>
                <a:ext uri="{28A0092B-C50C-407E-A947-70E740481C1C}">
                  <a14:useLocalDpi xmlns:a14="http://schemas.microsoft.com/office/drawing/2010/main" val="0"/>
                </a:ext>
              </a:extLst>
            </a:blip>
            <a:srcRect r="37475" b="-3133"/>
            <a:stretch/>
          </p:blipFill>
          <p:spPr>
            <a:xfrm>
              <a:off x="5446031" y="2242"/>
              <a:ext cx="3697970" cy="623457"/>
            </a:xfrm>
            <a:prstGeom prst="rect">
              <a:avLst/>
            </a:prstGeom>
          </p:spPr>
        </p:pic>
        <p:pic>
          <p:nvPicPr>
            <p:cNvPr id="7" name="Picture 6">
              <a:extLst>
                <a:ext uri="{FF2B5EF4-FFF2-40B4-BE49-F238E27FC236}">
                  <a16:creationId xmlns:a16="http://schemas.microsoft.com/office/drawing/2014/main" id="{AA47363C-57B3-4F9D-BE24-FFFBDB6E44B1}"/>
                </a:ext>
              </a:extLst>
            </p:cNvPr>
            <p:cNvPicPr/>
            <p:nvPr/>
          </p:nvPicPr>
          <p:blipFill rotWithShape="1">
            <a:blip r:embed="rId3">
              <a:extLst>
                <a:ext uri="{28A0092B-C50C-407E-A947-70E740481C1C}">
                  <a14:useLocalDpi xmlns:a14="http://schemas.microsoft.com/office/drawing/2010/main" val="0"/>
                </a:ext>
              </a:extLst>
            </a:blip>
            <a:srcRect l="7045" r="28864" b="-3133"/>
            <a:stretch/>
          </p:blipFill>
          <p:spPr>
            <a:xfrm>
              <a:off x="-1" y="0"/>
              <a:ext cx="3790573" cy="623457"/>
            </a:xfrm>
            <a:prstGeom prst="rect">
              <a:avLst/>
            </a:prstGeom>
          </p:spPr>
        </p:pic>
        <p:pic>
          <p:nvPicPr>
            <p:cNvPr id="8" name="Picture 7" descr="Hexagon banner head">
              <a:extLst>
                <a:ext uri="{FF2B5EF4-FFF2-40B4-BE49-F238E27FC236}">
                  <a16:creationId xmlns:a16="http://schemas.microsoft.com/office/drawing/2014/main" id="{EF4FD128-3D3E-4475-9877-A7D6B0FA7C30}"/>
                </a:ext>
              </a:extLst>
            </p:cNvPr>
            <p:cNvPicPr/>
            <p:nvPr/>
          </p:nvPicPr>
          <p:blipFill rotWithShape="1">
            <a:blip r:embed="rId4" cstate="print">
              <a:extLst>
                <a:ext uri="{28A0092B-C50C-407E-A947-70E740481C1C}">
                  <a14:useLocalDpi xmlns:a14="http://schemas.microsoft.com/office/drawing/2010/main" val="0"/>
                </a:ext>
              </a:extLst>
            </a:blip>
            <a:srcRect r="14721" b="-14621"/>
            <a:stretch/>
          </p:blipFill>
          <p:spPr bwMode="auto">
            <a:xfrm>
              <a:off x="2851301" y="2242"/>
              <a:ext cx="3441398" cy="692906"/>
            </a:xfrm>
            <a:prstGeom prst="rect">
              <a:avLst/>
            </a:prstGeom>
            <a:noFill/>
            <a:ln>
              <a:noFill/>
            </a:ln>
          </p:spPr>
        </p:pic>
      </p:grpSp>
    </p:spTree>
    <p:extLst>
      <p:ext uri="{BB962C8B-B14F-4D97-AF65-F5344CB8AC3E}">
        <p14:creationId xmlns:p14="http://schemas.microsoft.com/office/powerpoint/2010/main" val="23672004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grpSp>
        <p:nvGrpSpPr>
          <p:cNvPr id="5" name="Group 4">
            <a:extLst>
              <a:ext uri="{FF2B5EF4-FFF2-40B4-BE49-F238E27FC236}">
                <a16:creationId xmlns:a16="http://schemas.microsoft.com/office/drawing/2014/main" id="{D1865B89-C237-439A-8455-409048963515}"/>
              </a:ext>
            </a:extLst>
          </p:cNvPr>
          <p:cNvGrpSpPr/>
          <p:nvPr/>
        </p:nvGrpSpPr>
        <p:grpSpPr>
          <a:xfrm>
            <a:off x="-1" y="0"/>
            <a:ext cx="9144002" cy="695148"/>
            <a:chOff x="-1" y="0"/>
            <a:chExt cx="9144002" cy="695148"/>
          </a:xfrm>
        </p:grpSpPr>
        <p:pic>
          <p:nvPicPr>
            <p:cNvPr id="6" name="Picture 5">
              <a:extLst>
                <a:ext uri="{FF2B5EF4-FFF2-40B4-BE49-F238E27FC236}">
                  <a16:creationId xmlns:a16="http://schemas.microsoft.com/office/drawing/2014/main" id="{B04598B2-956F-43C0-95B4-5A12D89C512D}"/>
                </a:ext>
              </a:extLst>
            </p:cNvPr>
            <p:cNvPicPr/>
            <p:nvPr/>
          </p:nvPicPr>
          <p:blipFill rotWithShape="1">
            <a:blip r:embed="rId3">
              <a:extLst>
                <a:ext uri="{28A0092B-C50C-407E-A947-70E740481C1C}">
                  <a14:useLocalDpi xmlns:a14="http://schemas.microsoft.com/office/drawing/2010/main" val="0"/>
                </a:ext>
              </a:extLst>
            </a:blip>
            <a:srcRect r="37475" b="-3133"/>
            <a:stretch/>
          </p:blipFill>
          <p:spPr>
            <a:xfrm>
              <a:off x="5446031" y="2242"/>
              <a:ext cx="3697970" cy="623457"/>
            </a:xfrm>
            <a:prstGeom prst="rect">
              <a:avLst/>
            </a:prstGeom>
          </p:spPr>
        </p:pic>
        <p:pic>
          <p:nvPicPr>
            <p:cNvPr id="7" name="Picture 6">
              <a:extLst>
                <a:ext uri="{FF2B5EF4-FFF2-40B4-BE49-F238E27FC236}">
                  <a16:creationId xmlns:a16="http://schemas.microsoft.com/office/drawing/2014/main" id="{760D1984-9E74-4436-A124-799FD4BCD85A}"/>
                </a:ext>
              </a:extLst>
            </p:cNvPr>
            <p:cNvPicPr/>
            <p:nvPr/>
          </p:nvPicPr>
          <p:blipFill rotWithShape="1">
            <a:blip r:embed="rId3">
              <a:extLst>
                <a:ext uri="{28A0092B-C50C-407E-A947-70E740481C1C}">
                  <a14:useLocalDpi xmlns:a14="http://schemas.microsoft.com/office/drawing/2010/main" val="0"/>
                </a:ext>
              </a:extLst>
            </a:blip>
            <a:srcRect l="7045" r="28864" b="-3133"/>
            <a:stretch/>
          </p:blipFill>
          <p:spPr>
            <a:xfrm>
              <a:off x="-1" y="0"/>
              <a:ext cx="3790573" cy="623457"/>
            </a:xfrm>
            <a:prstGeom prst="rect">
              <a:avLst/>
            </a:prstGeom>
          </p:spPr>
        </p:pic>
        <p:pic>
          <p:nvPicPr>
            <p:cNvPr id="8" name="Picture 7" descr="Hexagon banner head">
              <a:extLst>
                <a:ext uri="{FF2B5EF4-FFF2-40B4-BE49-F238E27FC236}">
                  <a16:creationId xmlns:a16="http://schemas.microsoft.com/office/drawing/2014/main" id="{2D3F2278-FB02-4E8B-8E56-F8EB78D09C10}"/>
                </a:ext>
              </a:extLst>
            </p:cNvPr>
            <p:cNvPicPr/>
            <p:nvPr/>
          </p:nvPicPr>
          <p:blipFill rotWithShape="1">
            <a:blip r:embed="rId4" cstate="print">
              <a:extLst>
                <a:ext uri="{28A0092B-C50C-407E-A947-70E740481C1C}">
                  <a14:useLocalDpi xmlns:a14="http://schemas.microsoft.com/office/drawing/2010/main" val="0"/>
                </a:ext>
              </a:extLst>
            </a:blip>
            <a:srcRect r="14721" b="-14621"/>
            <a:stretch/>
          </p:blipFill>
          <p:spPr bwMode="auto">
            <a:xfrm>
              <a:off x="2851301" y="2242"/>
              <a:ext cx="3441398" cy="692906"/>
            </a:xfrm>
            <a:prstGeom prst="rect">
              <a:avLst/>
            </a:prstGeom>
            <a:noFill/>
            <a:ln>
              <a:noFill/>
            </a:ln>
          </p:spPr>
        </p:pic>
      </p:grpSp>
      <p:sp>
        <p:nvSpPr>
          <p:cNvPr id="9" name="Rectangle 6"/>
          <p:cNvSpPr txBox="1">
            <a:spLocks noChangeArrowheads="1"/>
          </p:cNvSpPr>
          <p:nvPr/>
        </p:nvSpPr>
        <p:spPr>
          <a:xfrm>
            <a:off x="395536" y="2348880"/>
            <a:ext cx="8229600" cy="2100411"/>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defRPr/>
            </a:pPr>
            <a:r>
              <a:rPr lang="en-GB" altLang="en-US" b="1" dirty="0">
                <a:latin typeface="Calibri" panose="020F0502020204030204" pitchFamily="34" charset="0"/>
                <a:ea typeface="Verdana" panose="020B0604030504040204" pitchFamily="34" charset="0"/>
                <a:cs typeface="Calibri" panose="020F0502020204030204" pitchFamily="34" charset="0"/>
              </a:rPr>
              <a:t>Time to meet your tutor </a:t>
            </a:r>
          </a:p>
        </p:txBody>
      </p:sp>
    </p:spTree>
    <p:extLst>
      <p:ext uri="{BB962C8B-B14F-4D97-AF65-F5344CB8AC3E}">
        <p14:creationId xmlns:p14="http://schemas.microsoft.com/office/powerpoint/2010/main" val="63967781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grpSp>
        <p:nvGrpSpPr>
          <p:cNvPr id="5" name="Group 4">
            <a:extLst>
              <a:ext uri="{FF2B5EF4-FFF2-40B4-BE49-F238E27FC236}">
                <a16:creationId xmlns:a16="http://schemas.microsoft.com/office/drawing/2014/main" id="{D1865B89-C237-439A-8455-409048963515}"/>
              </a:ext>
            </a:extLst>
          </p:cNvPr>
          <p:cNvGrpSpPr/>
          <p:nvPr/>
        </p:nvGrpSpPr>
        <p:grpSpPr>
          <a:xfrm>
            <a:off x="-1" y="0"/>
            <a:ext cx="9144002" cy="695148"/>
            <a:chOff x="-1" y="0"/>
            <a:chExt cx="9144002" cy="695148"/>
          </a:xfrm>
        </p:grpSpPr>
        <p:pic>
          <p:nvPicPr>
            <p:cNvPr id="6" name="Picture 5">
              <a:extLst>
                <a:ext uri="{FF2B5EF4-FFF2-40B4-BE49-F238E27FC236}">
                  <a16:creationId xmlns:a16="http://schemas.microsoft.com/office/drawing/2014/main" id="{B04598B2-956F-43C0-95B4-5A12D89C512D}"/>
                </a:ext>
              </a:extLst>
            </p:cNvPr>
            <p:cNvPicPr/>
            <p:nvPr/>
          </p:nvPicPr>
          <p:blipFill rotWithShape="1">
            <a:blip r:embed="rId3">
              <a:extLst>
                <a:ext uri="{28A0092B-C50C-407E-A947-70E740481C1C}">
                  <a14:useLocalDpi xmlns:a14="http://schemas.microsoft.com/office/drawing/2010/main" val="0"/>
                </a:ext>
              </a:extLst>
            </a:blip>
            <a:srcRect r="37475" b="-3133"/>
            <a:stretch/>
          </p:blipFill>
          <p:spPr>
            <a:xfrm>
              <a:off x="5446031" y="2242"/>
              <a:ext cx="3697970" cy="623457"/>
            </a:xfrm>
            <a:prstGeom prst="rect">
              <a:avLst/>
            </a:prstGeom>
          </p:spPr>
        </p:pic>
        <p:pic>
          <p:nvPicPr>
            <p:cNvPr id="7" name="Picture 6">
              <a:extLst>
                <a:ext uri="{FF2B5EF4-FFF2-40B4-BE49-F238E27FC236}">
                  <a16:creationId xmlns:a16="http://schemas.microsoft.com/office/drawing/2014/main" id="{760D1984-9E74-4436-A124-799FD4BCD85A}"/>
                </a:ext>
              </a:extLst>
            </p:cNvPr>
            <p:cNvPicPr/>
            <p:nvPr/>
          </p:nvPicPr>
          <p:blipFill rotWithShape="1">
            <a:blip r:embed="rId3">
              <a:extLst>
                <a:ext uri="{28A0092B-C50C-407E-A947-70E740481C1C}">
                  <a14:useLocalDpi xmlns:a14="http://schemas.microsoft.com/office/drawing/2010/main" val="0"/>
                </a:ext>
              </a:extLst>
            </a:blip>
            <a:srcRect l="7045" r="28864" b="-3133"/>
            <a:stretch/>
          </p:blipFill>
          <p:spPr>
            <a:xfrm>
              <a:off x="-1" y="0"/>
              <a:ext cx="3790573" cy="623457"/>
            </a:xfrm>
            <a:prstGeom prst="rect">
              <a:avLst/>
            </a:prstGeom>
          </p:spPr>
        </p:pic>
        <p:pic>
          <p:nvPicPr>
            <p:cNvPr id="8" name="Picture 7" descr="Hexagon banner head">
              <a:extLst>
                <a:ext uri="{FF2B5EF4-FFF2-40B4-BE49-F238E27FC236}">
                  <a16:creationId xmlns:a16="http://schemas.microsoft.com/office/drawing/2014/main" id="{2D3F2278-FB02-4E8B-8E56-F8EB78D09C10}"/>
                </a:ext>
              </a:extLst>
            </p:cNvPr>
            <p:cNvPicPr/>
            <p:nvPr/>
          </p:nvPicPr>
          <p:blipFill rotWithShape="1">
            <a:blip r:embed="rId4" cstate="print">
              <a:extLst>
                <a:ext uri="{28A0092B-C50C-407E-A947-70E740481C1C}">
                  <a14:useLocalDpi xmlns:a14="http://schemas.microsoft.com/office/drawing/2010/main" val="0"/>
                </a:ext>
              </a:extLst>
            </a:blip>
            <a:srcRect r="14721" b="-14621"/>
            <a:stretch/>
          </p:blipFill>
          <p:spPr bwMode="auto">
            <a:xfrm>
              <a:off x="2851301" y="2242"/>
              <a:ext cx="3441398" cy="692906"/>
            </a:xfrm>
            <a:prstGeom prst="rect">
              <a:avLst/>
            </a:prstGeom>
            <a:noFill/>
            <a:ln>
              <a:noFill/>
            </a:ln>
          </p:spPr>
        </p:pic>
      </p:grpSp>
      <p:sp>
        <p:nvSpPr>
          <p:cNvPr id="9" name="Rectangle 6"/>
          <p:cNvSpPr txBox="1">
            <a:spLocks noChangeArrowheads="1"/>
          </p:cNvSpPr>
          <p:nvPr/>
        </p:nvSpPr>
        <p:spPr>
          <a:xfrm>
            <a:off x="323528" y="1052736"/>
            <a:ext cx="8229600" cy="5256584"/>
          </a:xfrm>
          <a:prstGeom prst="rect">
            <a:avLst/>
          </a:prstGeom>
        </p:spPr>
        <p:txBody>
          <a:bodyPr vert="horz" lIns="91440" tIns="45720" rIns="91440" bIns="45720" rtlCol="0" anchor="ctr">
            <a:normAutofit fontScale="850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defRPr/>
            </a:pPr>
            <a:r>
              <a:rPr lang="en-GB" altLang="en-US" sz="4700" b="1" dirty="0">
                <a:latin typeface="Calibri" panose="020F0502020204030204" pitchFamily="34" charset="0"/>
                <a:ea typeface="Verdana" panose="020B0604030504040204" pitchFamily="34" charset="0"/>
                <a:cs typeface="Calibri" panose="020F0502020204030204" pitchFamily="34" charset="0"/>
              </a:rPr>
              <a:t>What is happening tomorrow during transfer day</a:t>
            </a:r>
          </a:p>
          <a:p>
            <a:pPr algn="l">
              <a:defRPr/>
            </a:pPr>
            <a:endParaRPr lang="en-GB" altLang="en-US" b="1" dirty="0">
              <a:solidFill>
                <a:schemeClr val="accent1">
                  <a:lumMod val="75000"/>
                </a:schemeClr>
              </a:solidFill>
              <a:latin typeface="Calibri" panose="020F0502020204030204" pitchFamily="34" charset="0"/>
              <a:ea typeface="Verdana" panose="020B0604030504040204" pitchFamily="34" charset="0"/>
              <a:cs typeface="Calibri" panose="020F0502020204030204" pitchFamily="34" charset="0"/>
            </a:endParaRPr>
          </a:p>
          <a:p>
            <a:pPr algn="l">
              <a:defRPr/>
            </a:pPr>
            <a:r>
              <a:rPr lang="en-GB" altLang="en-US" b="1" dirty="0">
                <a:latin typeface="Calibri" panose="020F0502020204030204" pitchFamily="34" charset="0"/>
                <a:ea typeface="Verdana" panose="020B0604030504040204" pitchFamily="34" charset="0"/>
                <a:cs typeface="Calibri" panose="020F0502020204030204" pitchFamily="34" charset="0"/>
              </a:rPr>
              <a:t>Form time – meet in the hall</a:t>
            </a:r>
          </a:p>
          <a:p>
            <a:pPr algn="l">
              <a:defRPr/>
            </a:pPr>
            <a:r>
              <a:rPr lang="en-GB" altLang="en-US" b="1" dirty="0">
                <a:latin typeface="Calibri" panose="020F0502020204030204" pitchFamily="34" charset="0"/>
                <a:ea typeface="Verdana" panose="020B0604030504040204" pitchFamily="34" charset="0"/>
                <a:cs typeface="Calibri" panose="020F0502020204030204" pitchFamily="34" charset="0"/>
              </a:rPr>
              <a:t>P1 – lessons </a:t>
            </a:r>
          </a:p>
          <a:p>
            <a:pPr algn="l">
              <a:defRPr/>
            </a:pPr>
            <a:r>
              <a:rPr lang="en-GB" altLang="en-US" b="1" dirty="0">
                <a:latin typeface="Calibri" panose="020F0502020204030204" pitchFamily="34" charset="0"/>
                <a:ea typeface="Verdana" panose="020B0604030504040204" pitchFamily="34" charset="0"/>
                <a:cs typeface="Calibri" panose="020F0502020204030204" pitchFamily="34" charset="0"/>
              </a:rPr>
              <a:t>P2 – lessons</a:t>
            </a:r>
          </a:p>
          <a:p>
            <a:pPr algn="l">
              <a:defRPr/>
            </a:pPr>
            <a:r>
              <a:rPr lang="en-GB" altLang="en-US" b="1" dirty="0">
                <a:latin typeface="Calibri" panose="020F0502020204030204" pitchFamily="34" charset="0"/>
                <a:ea typeface="Verdana" panose="020B0604030504040204" pitchFamily="34" charset="0"/>
                <a:cs typeface="Calibri" panose="020F0502020204030204" pitchFamily="34" charset="0"/>
              </a:rPr>
              <a:t>Break</a:t>
            </a:r>
          </a:p>
          <a:p>
            <a:pPr algn="l">
              <a:defRPr/>
            </a:pPr>
            <a:r>
              <a:rPr lang="en-GB" altLang="en-US" b="1" dirty="0">
                <a:latin typeface="Calibri" panose="020F0502020204030204" pitchFamily="34" charset="0"/>
                <a:ea typeface="Verdana" panose="020B0604030504040204" pitchFamily="34" charset="0"/>
                <a:cs typeface="Calibri" panose="020F0502020204030204" pitchFamily="34" charset="0"/>
              </a:rPr>
              <a:t>P3 – lessons </a:t>
            </a:r>
          </a:p>
          <a:p>
            <a:pPr algn="l">
              <a:defRPr/>
            </a:pPr>
            <a:r>
              <a:rPr lang="en-GB" altLang="en-US" b="1" dirty="0">
                <a:latin typeface="Calibri" panose="020F0502020204030204" pitchFamily="34" charset="0"/>
                <a:ea typeface="Verdana" panose="020B0604030504040204" pitchFamily="34" charset="0"/>
                <a:cs typeface="Calibri" panose="020F0502020204030204" pitchFamily="34" charset="0"/>
              </a:rPr>
              <a:t>Lunch</a:t>
            </a:r>
          </a:p>
          <a:p>
            <a:pPr algn="l">
              <a:defRPr/>
            </a:pPr>
            <a:r>
              <a:rPr lang="en-GB" altLang="en-US" b="1" dirty="0">
                <a:latin typeface="Calibri" panose="020F0502020204030204" pitchFamily="34" charset="0"/>
                <a:ea typeface="Verdana" panose="020B0604030504040204" pitchFamily="34" charset="0"/>
                <a:cs typeface="Calibri" panose="020F0502020204030204" pitchFamily="34" charset="0"/>
              </a:rPr>
              <a:t>P4 and P5 – Trailblazers and lessons</a:t>
            </a:r>
          </a:p>
          <a:p>
            <a:pPr>
              <a:defRPr/>
            </a:pPr>
            <a:r>
              <a:rPr lang="en-GB" altLang="en-US" b="1" dirty="0">
                <a:latin typeface="Calibri" panose="020F0502020204030204" pitchFamily="34" charset="0"/>
                <a:ea typeface="Verdana" panose="020B0604030504040204" pitchFamily="34" charset="0"/>
                <a:cs typeface="Calibri" panose="020F0502020204030204" pitchFamily="34" charset="0"/>
              </a:rPr>
              <a:t>  </a:t>
            </a:r>
          </a:p>
        </p:txBody>
      </p:sp>
    </p:spTree>
    <p:extLst>
      <p:ext uri="{BB962C8B-B14F-4D97-AF65-F5344CB8AC3E}">
        <p14:creationId xmlns:p14="http://schemas.microsoft.com/office/powerpoint/2010/main" val="27266465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3" name="Rectangle 2"/>
          <p:cNvSpPr txBox="1">
            <a:spLocks noChangeArrowheads="1"/>
          </p:cNvSpPr>
          <p:nvPr/>
        </p:nvSpPr>
        <p:spPr>
          <a:xfrm>
            <a:off x="251520" y="1006931"/>
            <a:ext cx="864096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defRPr/>
            </a:pPr>
            <a:r>
              <a:rPr lang="en-GB" altLang="en-US" b="1" dirty="0">
                <a:ea typeface="Verdana" panose="020B0604030504040204" pitchFamily="34" charset="0"/>
                <a:cs typeface="Verdana" panose="020B0604030504040204" pitchFamily="34" charset="0"/>
              </a:rPr>
              <a:t>A Partnership With Parents/Carers </a:t>
            </a:r>
          </a:p>
        </p:txBody>
      </p:sp>
      <p:sp>
        <p:nvSpPr>
          <p:cNvPr id="5" name="Rectangle 3"/>
          <p:cNvSpPr txBox="1">
            <a:spLocks noChangeArrowheads="1"/>
          </p:cNvSpPr>
          <p:nvPr/>
        </p:nvSpPr>
        <p:spPr>
          <a:xfrm>
            <a:off x="457200" y="2204864"/>
            <a:ext cx="8229600" cy="4392613"/>
          </a:xfrm>
          <a:prstGeom prst="rect">
            <a:avLst/>
          </a:prstGeom>
        </p:spPr>
        <p:txBody>
          <a:bodyPr vert="horz" lIns="91440" tIns="45720" rIns="91440" bIns="45720" rtlCol="0" anchor="t">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marL="457200" indent="-457200" algn="l">
              <a:buFont typeface="Arial" panose="020B0604020202020204" pitchFamily="34" charset="0"/>
              <a:buChar char="•"/>
              <a:defRPr/>
            </a:pPr>
            <a:r>
              <a:rPr lang="en-GB" altLang="en-US" sz="2400" b="1" dirty="0">
                <a:solidFill>
                  <a:schemeClr val="tx1"/>
                </a:solidFill>
                <a:latin typeface="+mj-lt"/>
                <a:ea typeface="Verdana"/>
                <a:cs typeface="Verdana" panose="020B0604030504040204" pitchFamily="34" charset="0"/>
              </a:rPr>
              <a:t>Your child will get the best from their education if:</a:t>
            </a:r>
          </a:p>
          <a:p>
            <a:pPr marL="457200" indent="-457200" algn="l">
              <a:buFont typeface="Arial" panose="020B0604020202020204" pitchFamily="34" charset="0"/>
              <a:buChar char="•"/>
              <a:defRPr/>
            </a:pPr>
            <a:endParaRPr lang="en-GB" altLang="en-US" sz="2400" dirty="0">
              <a:solidFill>
                <a:schemeClr val="tx1"/>
              </a:solidFill>
              <a:latin typeface="+mj-lt"/>
              <a:ea typeface="Verdana" panose="020B0604030504040204" pitchFamily="34" charset="0"/>
              <a:cs typeface="Verdana" panose="020B0604030504040204" pitchFamily="34" charset="0"/>
            </a:endParaRPr>
          </a:p>
          <a:p>
            <a:pPr marL="914400" lvl="1" indent="-457200" algn="l">
              <a:buAutoNum type="arabicPeriod"/>
              <a:defRPr/>
            </a:pPr>
            <a:r>
              <a:rPr lang="en-GB" altLang="en-US" sz="2400" dirty="0">
                <a:solidFill>
                  <a:schemeClr val="tx1"/>
                </a:solidFill>
                <a:latin typeface="+mj-lt"/>
                <a:ea typeface="Verdana" panose="020B0604030504040204" pitchFamily="34" charset="0"/>
                <a:cs typeface="Verdana" panose="020B0604030504040204" pitchFamily="34" charset="0"/>
              </a:rPr>
              <a:t>Parents and teachers work together.</a:t>
            </a:r>
          </a:p>
          <a:p>
            <a:pPr marL="914400" lvl="1" indent="-457200" algn="l">
              <a:buAutoNum type="arabicPeriod"/>
              <a:defRPr/>
            </a:pPr>
            <a:r>
              <a:rPr lang="en-GB" altLang="en-US" sz="2400" dirty="0">
                <a:solidFill>
                  <a:schemeClr val="tx1"/>
                </a:solidFill>
                <a:latin typeface="+mj-lt"/>
                <a:ea typeface="Verdana" panose="020B0604030504040204" pitchFamily="34" charset="0"/>
                <a:cs typeface="Verdana" panose="020B0604030504040204" pitchFamily="34" charset="0"/>
              </a:rPr>
              <a:t>We let you know quickly if there are problems in school.</a:t>
            </a:r>
          </a:p>
          <a:p>
            <a:pPr marL="914400" lvl="1" indent="-457200" algn="l">
              <a:buAutoNum type="arabicPeriod"/>
              <a:defRPr/>
            </a:pPr>
            <a:r>
              <a:rPr lang="en-GB" altLang="en-US" sz="2400" dirty="0">
                <a:solidFill>
                  <a:schemeClr val="tx1"/>
                </a:solidFill>
                <a:latin typeface="+mj-lt"/>
                <a:ea typeface="Verdana"/>
                <a:cs typeface="Verdana" panose="020B0604030504040204" pitchFamily="34" charset="0"/>
              </a:rPr>
              <a:t>You let us know quickly of problems which may affect your child e.g. bereavement, family break up etc.</a:t>
            </a:r>
          </a:p>
          <a:p>
            <a:pPr marL="914400" lvl="1" indent="-457200" algn="l">
              <a:buAutoNum type="arabicPeriod"/>
              <a:defRPr/>
            </a:pPr>
            <a:r>
              <a:rPr lang="en-GB" altLang="en-US" sz="2400" dirty="0">
                <a:solidFill>
                  <a:schemeClr val="tx1"/>
                </a:solidFill>
                <a:latin typeface="+mj-lt"/>
                <a:ea typeface="Verdana" panose="020B0604030504040204" pitchFamily="34" charset="0"/>
                <a:cs typeface="Verdana" panose="020B0604030504040204" pitchFamily="34" charset="0"/>
              </a:rPr>
              <a:t>We support each other.</a:t>
            </a:r>
          </a:p>
        </p:txBody>
      </p:sp>
      <p:grpSp>
        <p:nvGrpSpPr>
          <p:cNvPr id="6" name="Group 5">
            <a:extLst>
              <a:ext uri="{FF2B5EF4-FFF2-40B4-BE49-F238E27FC236}">
                <a16:creationId xmlns:a16="http://schemas.microsoft.com/office/drawing/2014/main" id="{D4B3E82B-56F8-43A4-9125-49F8DAC298B5}"/>
              </a:ext>
            </a:extLst>
          </p:cNvPr>
          <p:cNvGrpSpPr/>
          <p:nvPr/>
        </p:nvGrpSpPr>
        <p:grpSpPr>
          <a:xfrm>
            <a:off x="-1" y="0"/>
            <a:ext cx="9144002" cy="695148"/>
            <a:chOff x="-1" y="0"/>
            <a:chExt cx="9144002" cy="695148"/>
          </a:xfrm>
        </p:grpSpPr>
        <p:pic>
          <p:nvPicPr>
            <p:cNvPr id="7" name="Picture 6">
              <a:extLst>
                <a:ext uri="{FF2B5EF4-FFF2-40B4-BE49-F238E27FC236}">
                  <a16:creationId xmlns:a16="http://schemas.microsoft.com/office/drawing/2014/main" id="{2F2B2C5C-5433-425A-97E0-833F242F3B5A}"/>
                </a:ext>
              </a:extLst>
            </p:cNvPr>
            <p:cNvPicPr/>
            <p:nvPr/>
          </p:nvPicPr>
          <p:blipFill rotWithShape="1">
            <a:blip r:embed="rId3">
              <a:extLst>
                <a:ext uri="{28A0092B-C50C-407E-A947-70E740481C1C}">
                  <a14:useLocalDpi xmlns:a14="http://schemas.microsoft.com/office/drawing/2010/main" val="0"/>
                </a:ext>
              </a:extLst>
            </a:blip>
            <a:srcRect r="37475" b="-3133"/>
            <a:stretch/>
          </p:blipFill>
          <p:spPr>
            <a:xfrm>
              <a:off x="5446031" y="2242"/>
              <a:ext cx="3697970" cy="623457"/>
            </a:xfrm>
            <a:prstGeom prst="rect">
              <a:avLst/>
            </a:prstGeom>
          </p:spPr>
        </p:pic>
        <p:pic>
          <p:nvPicPr>
            <p:cNvPr id="8" name="Picture 7">
              <a:extLst>
                <a:ext uri="{FF2B5EF4-FFF2-40B4-BE49-F238E27FC236}">
                  <a16:creationId xmlns:a16="http://schemas.microsoft.com/office/drawing/2014/main" id="{B14EEED3-8540-4E6C-B20C-FA1A6B8D87AF}"/>
                </a:ext>
              </a:extLst>
            </p:cNvPr>
            <p:cNvPicPr/>
            <p:nvPr/>
          </p:nvPicPr>
          <p:blipFill rotWithShape="1">
            <a:blip r:embed="rId3">
              <a:extLst>
                <a:ext uri="{28A0092B-C50C-407E-A947-70E740481C1C}">
                  <a14:useLocalDpi xmlns:a14="http://schemas.microsoft.com/office/drawing/2010/main" val="0"/>
                </a:ext>
              </a:extLst>
            </a:blip>
            <a:srcRect l="7045" r="28864" b="-3133"/>
            <a:stretch/>
          </p:blipFill>
          <p:spPr>
            <a:xfrm>
              <a:off x="-1" y="0"/>
              <a:ext cx="3790573" cy="623457"/>
            </a:xfrm>
            <a:prstGeom prst="rect">
              <a:avLst/>
            </a:prstGeom>
          </p:spPr>
        </p:pic>
        <p:pic>
          <p:nvPicPr>
            <p:cNvPr id="9" name="Picture 8" descr="Hexagon banner head">
              <a:extLst>
                <a:ext uri="{FF2B5EF4-FFF2-40B4-BE49-F238E27FC236}">
                  <a16:creationId xmlns:a16="http://schemas.microsoft.com/office/drawing/2014/main" id="{BEE64275-D821-489F-BDB2-4E08EC6D9E64}"/>
                </a:ext>
              </a:extLst>
            </p:cNvPr>
            <p:cNvPicPr/>
            <p:nvPr/>
          </p:nvPicPr>
          <p:blipFill rotWithShape="1">
            <a:blip r:embed="rId4" cstate="print">
              <a:extLst>
                <a:ext uri="{28A0092B-C50C-407E-A947-70E740481C1C}">
                  <a14:useLocalDpi xmlns:a14="http://schemas.microsoft.com/office/drawing/2010/main" val="0"/>
                </a:ext>
              </a:extLst>
            </a:blip>
            <a:srcRect r="14721" b="-14621"/>
            <a:stretch/>
          </p:blipFill>
          <p:spPr bwMode="auto">
            <a:xfrm>
              <a:off x="2851301" y="2242"/>
              <a:ext cx="3441398" cy="692906"/>
            </a:xfrm>
            <a:prstGeom prst="rect">
              <a:avLst/>
            </a:prstGeom>
            <a:noFill/>
            <a:ln>
              <a:noFill/>
            </a:ln>
          </p:spPr>
        </p:pic>
      </p:grpSp>
    </p:spTree>
    <p:extLst>
      <p:ext uri="{BB962C8B-B14F-4D97-AF65-F5344CB8AC3E}">
        <p14:creationId xmlns:p14="http://schemas.microsoft.com/office/powerpoint/2010/main" val="288033503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3" name="Rectangle 2"/>
          <p:cNvSpPr txBox="1">
            <a:spLocks noChangeArrowheads="1"/>
          </p:cNvSpPr>
          <p:nvPr/>
        </p:nvSpPr>
        <p:spPr>
          <a:xfrm>
            <a:off x="480763" y="695148"/>
            <a:ext cx="82296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defRPr/>
            </a:pPr>
            <a:r>
              <a:rPr lang="en-GB" altLang="en-US" b="1" dirty="0">
                <a:ea typeface="Verdana" panose="020B0604030504040204" pitchFamily="34" charset="0"/>
                <a:cs typeface="Verdana" panose="020B0604030504040204" pitchFamily="34" charset="0"/>
              </a:rPr>
              <a:t>How Parents Can Help</a:t>
            </a:r>
          </a:p>
        </p:txBody>
      </p:sp>
      <p:sp>
        <p:nvSpPr>
          <p:cNvPr id="5" name="Rectangle 3"/>
          <p:cNvSpPr txBox="1">
            <a:spLocks noChangeArrowheads="1"/>
          </p:cNvSpPr>
          <p:nvPr/>
        </p:nvSpPr>
        <p:spPr>
          <a:xfrm>
            <a:off x="457200" y="2060848"/>
            <a:ext cx="8229600" cy="4210050"/>
          </a:xfrm>
          <a:prstGeom prst="rect">
            <a:avLst/>
          </a:prstGeom>
        </p:spPr>
        <p:txBody>
          <a:bodyPr vert="horz" lIns="91440" tIns="45720" rIns="91440" bIns="45720" rtlCol="0" anchor="t">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marL="457200" indent="-457200" algn="l">
              <a:buFont typeface="Arial" panose="020B0604020202020204" pitchFamily="34" charset="0"/>
              <a:buChar char="•"/>
              <a:defRPr/>
            </a:pPr>
            <a:r>
              <a:rPr lang="en-GB" altLang="en-US" sz="2400" dirty="0">
                <a:solidFill>
                  <a:schemeClr val="tx1"/>
                </a:solidFill>
                <a:latin typeface="+mj-lt"/>
                <a:ea typeface="Verdana" panose="020B0604030504040204" pitchFamily="34" charset="0"/>
                <a:cs typeface="Verdana" panose="020B0604030504040204" pitchFamily="34" charset="0"/>
              </a:rPr>
              <a:t>Ensure good attendance.</a:t>
            </a:r>
          </a:p>
          <a:p>
            <a:pPr marL="457200" indent="-457200" algn="l">
              <a:buFont typeface="Arial" panose="020B0604020202020204" pitchFamily="34" charset="0"/>
              <a:buChar char="•"/>
              <a:defRPr/>
            </a:pPr>
            <a:r>
              <a:rPr lang="en-GB" altLang="en-US" sz="2400" dirty="0">
                <a:solidFill>
                  <a:schemeClr val="tx1"/>
                </a:solidFill>
                <a:latin typeface="+mj-lt"/>
                <a:ea typeface="Verdana" panose="020B0604030504040204" pitchFamily="34" charset="0"/>
                <a:cs typeface="Verdana" panose="020B0604030504040204" pitchFamily="34" charset="0"/>
              </a:rPr>
              <a:t>Provide a quiet space for homework to be completed.</a:t>
            </a:r>
          </a:p>
          <a:p>
            <a:pPr marL="457200" indent="-457200" algn="l">
              <a:buFont typeface="Arial" panose="020B0604020202020204" pitchFamily="34" charset="0"/>
              <a:buChar char="•"/>
              <a:defRPr/>
            </a:pPr>
            <a:r>
              <a:rPr lang="en-GB" altLang="en-US" sz="2400" dirty="0">
                <a:solidFill>
                  <a:schemeClr val="tx1"/>
                </a:solidFill>
                <a:latin typeface="+mj-lt"/>
                <a:ea typeface="Verdana" panose="020B0604030504040204" pitchFamily="34" charset="0"/>
                <a:cs typeface="Verdana" panose="020B0604030504040204" pitchFamily="34" charset="0"/>
              </a:rPr>
              <a:t>Encourage your son/daughter to get involved.</a:t>
            </a:r>
          </a:p>
          <a:p>
            <a:pPr marL="457200" indent="-457200" algn="l">
              <a:buFont typeface="Arial" panose="020B0604020202020204" pitchFamily="34" charset="0"/>
              <a:buChar char="•"/>
              <a:defRPr/>
            </a:pPr>
            <a:r>
              <a:rPr lang="en-GB" altLang="en-US" sz="2400" dirty="0">
                <a:solidFill>
                  <a:schemeClr val="tx1"/>
                </a:solidFill>
                <a:latin typeface="+mj-lt"/>
                <a:ea typeface="Verdana"/>
                <a:cs typeface="Verdana" panose="020B0604030504040204" pitchFamily="34" charset="0"/>
              </a:rPr>
              <a:t>Contact us if there are problems via tutors or the Heads of Years email.</a:t>
            </a:r>
          </a:p>
          <a:p>
            <a:pPr marL="457200" indent="-457200" algn="l">
              <a:buFont typeface="Arial" panose="020B0604020202020204" pitchFamily="34" charset="0"/>
              <a:buChar char="•"/>
              <a:defRPr/>
            </a:pPr>
            <a:r>
              <a:rPr lang="en-GB" altLang="en-US" sz="2400" dirty="0">
                <a:solidFill>
                  <a:schemeClr val="tx1"/>
                </a:solidFill>
                <a:latin typeface="+mj-lt"/>
                <a:ea typeface="Verdana"/>
                <a:cs typeface="Verdana" panose="020B0604030504040204" pitchFamily="34" charset="0"/>
              </a:rPr>
              <a:t>No leave of absence in term time unless ‘very exceptional circumstances’.</a:t>
            </a:r>
          </a:p>
        </p:txBody>
      </p:sp>
      <p:grpSp>
        <p:nvGrpSpPr>
          <p:cNvPr id="6" name="Group 5">
            <a:extLst>
              <a:ext uri="{FF2B5EF4-FFF2-40B4-BE49-F238E27FC236}">
                <a16:creationId xmlns:a16="http://schemas.microsoft.com/office/drawing/2014/main" id="{1559684E-4C75-4A38-B69E-820990C7DF63}"/>
              </a:ext>
            </a:extLst>
          </p:cNvPr>
          <p:cNvGrpSpPr/>
          <p:nvPr/>
        </p:nvGrpSpPr>
        <p:grpSpPr>
          <a:xfrm>
            <a:off x="-1" y="0"/>
            <a:ext cx="9144002" cy="695148"/>
            <a:chOff x="-1" y="0"/>
            <a:chExt cx="9144002" cy="695148"/>
          </a:xfrm>
        </p:grpSpPr>
        <p:pic>
          <p:nvPicPr>
            <p:cNvPr id="7" name="Picture 6">
              <a:extLst>
                <a:ext uri="{FF2B5EF4-FFF2-40B4-BE49-F238E27FC236}">
                  <a16:creationId xmlns:a16="http://schemas.microsoft.com/office/drawing/2014/main" id="{42C0A6CC-ABC0-48D5-8377-7C195AE6A709}"/>
                </a:ext>
              </a:extLst>
            </p:cNvPr>
            <p:cNvPicPr/>
            <p:nvPr/>
          </p:nvPicPr>
          <p:blipFill rotWithShape="1">
            <a:blip r:embed="rId3">
              <a:extLst>
                <a:ext uri="{28A0092B-C50C-407E-A947-70E740481C1C}">
                  <a14:useLocalDpi xmlns:a14="http://schemas.microsoft.com/office/drawing/2010/main" val="0"/>
                </a:ext>
              </a:extLst>
            </a:blip>
            <a:srcRect r="37475" b="-3133"/>
            <a:stretch/>
          </p:blipFill>
          <p:spPr>
            <a:xfrm>
              <a:off x="5446031" y="2242"/>
              <a:ext cx="3697970" cy="623457"/>
            </a:xfrm>
            <a:prstGeom prst="rect">
              <a:avLst/>
            </a:prstGeom>
          </p:spPr>
        </p:pic>
        <p:pic>
          <p:nvPicPr>
            <p:cNvPr id="8" name="Picture 7">
              <a:extLst>
                <a:ext uri="{FF2B5EF4-FFF2-40B4-BE49-F238E27FC236}">
                  <a16:creationId xmlns:a16="http://schemas.microsoft.com/office/drawing/2014/main" id="{432582D7-6A9D-4A58-B002-6E1E22559CB1}"/>
                </a:ext>
              </a:extLst>
            </p:cNvPr>
            <p:cNvPicPr/>
            <p:nvPr/>
          </p:nvPicPr>
          <p:blipFill rotWithShape="1">
            <a:blip r:embed="rId3">
              <a:extLst>
                <a:ext uri="{28A0092B-C50C-407E-A947-70E740481C1C}">
                  <a14:useLocalDpi xmlns:a14="http://schemas.microsoft.com/office/drawing/2010/main" val="0"/>
                </a:ext>
              </a:extLst>
            </a:blip>
            <a:srcRect l="7045" r="28864" b="-3133"/>
            <a:stretch/>
          </p:blipFill>
          <p:spPr>
            <a:xfrm>
              <a:off x="-1" y="0"/>
              <a:ext cx="3790573" cy="623457"/>
            </a:xfrm>
            <a:prstGeom prst="rect">
              <a:avLst/>
            </a:prstGeom>
          </p:spPr>
        </p:pic>
        <p:pic>
          <p:nvPicPr>
            <p:cNvPr id="9" name="Picture 8" descr="Hexagon banner head">
              <a:extLst>
                <a:ext uri="{FF2B5EF4-FFF2-40B4-BE49-F238E27FC236}">
                  <a16:creationId xmlns:a16="http://schemas.microsoft.com/office/drawing/2014/main" id="{323D2229-8D49-4C6C-8AD1-E1F27EDF9852}"/>
                </a:ext>
              </a:extLst>
            </p:cNvPr>
            <p:cNvPicPr/>
            <p:nvPr/>
          </p:nvPicPr>
          <p:blipFill rotWithShape="1">
            <a:blip r:embed="rId4" cstate="print">
              <a:extLst>
                <a:ext uri="{28A0092B-C50C-407E-A947-70E740481C1C}">
                  <a14:useLocalDpi xmlns:a14="http://schemas.microsoft.com/office/drawing/2010/main" val="0"/>
                </a:ext>
              </a:extLst>
            </a:blip>
            <a:srcRect r="14721" b="-14621"/>
            <a:stretch/>
          </p:blipFill>
          <p:spPr bwMode="auto">
            <a:xfrm>
              <a:off x="2851301" y="2242"/>
              <a:ext cx="3441398" cy="692906"/>
            </a:xfrm>
            <a:prstGeom prst="rect">
              <a:avLst/>
            </a:prstGeom>
            <a:noFill/>
            <a:ln>
              <a:noFill/>
            </a:ln>
          </p:spPr>
        </p:pic>
      </p:grpSp>
    </p:spTree>
    <p:extLst>
      <p:ext uri="{BB962C8B-B14F-4D97-AF65-F5344CB8AC3E}">
        <p14:creationId xmlns:p14="http://schemas.microsoft.com/office/powerpoint/2010/main" val="2014418444"/>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PRESENTATIONKEY" val="NVBTIZ"/>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4106</TotalTime>
  <Words>2037</Words>
  <Application>Microsoft Office PowerPoint</Application>
  <PresentationFormat>On-screen Show (4:3)</PresentationFormat>
  <Paragraphs>249</Paragraphs>
  <Slides>32</Slides>
  <Notes>27</Notes>
  <HiddenSlides>0</HiddenSlides>
  <MMClips>0</MMClips>
  <ScaleCrop>false</ScaleCrop>
  <HeadingPairs>
    <vt:vector size="4" baseType="variant">
      <vt:variant>
        <vt:lpstr>Theme</vt:lpstr>
      </vt:variant>
      <vt:variant>
        <vt:i4>1</vt:i4>
      </vt:variant>
      <vt:variant>
        <vt:lpstr>Slide Titles</vt:lpstr>
      </vt:variant>
      <vt:variant>
        <vt:i4>32</vt:i4>
      </vt:variant>
    </vt:vector>
  </HeadingPairs>
  <TitlesOfParts>
    <vt:vector size="33" baseType="lpstr">
      <vt:lpstr>Office Theme</vt:lpstr>
      <vt:lpstr>Year 7 Transfer Evening 2024  (This PowerPoint is on our website, in the Year 7 transition area)</vt:lpstr>
      <vt:lpstr>A warm welcome to Settle College</vt:lpstr>
      <vt:lpstr>PowerPoint Presentation</vt:lpstr>
      <vt:lpstr>PowerPoint Presentation</vt:lpstr>
      <vt:lpstr> ‘be the best you can be’  ‘striving for excellence in everything we do’</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Settle College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 Whitaker</dc:creator>
  <cp:lastModifiedBy>Gareth Paisley</cp:lastModifiedBy>
  <cp:revision>185</cp:revision>
  <dcterms:created xsi:type="dcterms:W3CDTF">2015-07-07T09:58:24Z</dcterms:created>
  <dcterms:modified xsi:type="dcterms:W3CDTF">2024-07-02T09:34:59Z</dcterms:modified>
</cp:coreProperties>
</file>