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07" r:id="rId2"/>
    <p:sldId id="306" r:id="rId3"/>
    <p:sldId id="268" r:id="rId4"/>
    <p:sldId id="266" r:id="rId5"/>
    <p:sldId id="265" r:id="rId6"/>
    <p:sldId id="309" r:id="rId7"/>
    <p:sldId id="311" r:id="rId8"/>
    <p:sldId id="288" r:id="rId9"/>
    <p:sldId id="282" r:id="rId10"/>
    <p:sldId id="263" r:id="rId11"/>
    <p:sldId id="258" r:id="rId12"/>
    <p:sldId id="281" r:id="rId13"/>
    <p:sldId id="285" r:id="rId14"/>
    <p:sldId id="256" r:id="rId15"/>
    <p:sldId id="257" r:id="rId16"/>
    <p:sldId id="312" r:id="rId17"/>
    <p:sldId id="287" r:id="rId18"/>
    <p:sldId id="290" r:id="rId19"/>
    <p:sldId id="291" r:id="rId20"/>
    <p:sldId id="292" r:id="rId21"/>
    <p:sldId id="303" r:id="rId22"/>
    <p:sldId id="295" r:id="rId23"/>
    <p:sldId id="273" r:id="rId24"/>
    <p:sldId id="286" r:id="rId25"/>
    <p:sldId id="276" r:id="rId26"/>
    <p:sldId id="277" r:id="rId27"/>
    <p:sldId id="302" r:id="rId28"/>
    <p:sldId id="284" r:id="rId29"/>
    <p:sldId id="278" r:id="rId30"/>
    <p:sldId id="279" r:id="rId31"/>
    <p:sldId id="283" r:id="rId32"/>
    <p:sldId id="293"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80672-A674-4B43-BFDA-86475E9959EC}" v="57" dt="2024-07-02T08:52:38.904"/>
    <p1510:client id="{868F3F32-54C4-CCB5-0AF8-D567C8DE0C9B}" v="127" dt="2024-07-01T12:59:33.6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4" autoAdjust="0"/>
    <p:restoredTop sz="94660"/>
  </p:normalViewPr>
  <p:slideViewPr>
    <p:cSldViewPr>
      <p:cViewPr varScale="1">
        <p:scale>
          <a:sx n="106" d="100"/>
          <a:sy n="106" d="100"/>
        </p:scale>
        <p:origin x="12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8FC48-A978-4BC5-8299-1BDB2622F6EC}" type="datetimeFigureOut">
              <a:rPr lang="en-GB" smtClean="0"/>
              <a:t>02/07/2024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A3D8B-516A-42D6-91FF-FE3B4EE63781}" type="slidenum">
              <a:rPr lang="en-GB" smtClean="0"/>
              <a:t>‹#›</a:t>
            </a:fld>
            <a:endParaRPr lang="en-GB"/>
          </a:p>
        </p:txBody>
      </p:sp>
    </p:spTree>
    <p:extLst>
      <p:ext uri="{BB962C8B-B14F-4D97-AF65-F5344CB8AC3E}">
        <p14:creationId xmlns:p14="http://schemas.microsoft.com/office/powerpoint/2010/main" val="399885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5"/>
          </p:nvPr>
        </p:nvSpPr>
        <p:spPr/>
        <p:txBody>
          <a:bodyPr/>
          <a:lstStyle/>
          <a:p>
            <a:fld id="{AC9A3D8B-516A-42D6-91FF-FE3B4EE63781}" type="slidenum">
              <a:rPr lang="en-GB" smtClean="0"/>
              <a:t>1</a:t>
            </a:fld>
            <a:endParaRPr lang="en-GB"/>
          </a:p>
        </p:txBody>
      </p:sp>
    </p:spTree>
    <p:extLst>
      <p:ext uri="{BB962C8B-B14F-4D97-AF65-F5344CB8AC3E}">
        <p14:creationId xmlns:p14="http://schemas.microsoft.com/office/powerpoint/2010/main" val="85135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10</a:t>
            </a:fld>
            <a:endParaRPr lang="en-GB" dirty="0"/>
          </a:p>
        </p:txBody>
      </p:sp>
    </p:spTree>
    <p:extLst>
      <p:ext uri="{BB962C8B-B14F-4D97-AF65-F5344CB8AC3E}">
        <p14:creationId xmlns:p14="http://schemas.microsoft.com/office/powerpoint/2010/main" val="169166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11</a:t>
            </a:fld>
            <a:endParaRPr lang="en-GB"/>
          </a:p>
        </p:txBody>
      </p:sp>
    </p:spTree>
    <p:extLst>
      <p:ext uri="{BB962C8B-B14F-4D97-AF65-F5344CB8AC3E}">
        <p14:creationId xmlns:p14="http://schemas.microsoft.com/office/powerpoint/2010/main" val="587880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13</a:t>
            </a:fld>
            <a:endParaRPr lang="en-GB"/>
          </a:p>
        </p:txBody>
      </p:sp>
    </p:spTree>
    <p:extLst>
      <p:ext uri="{BB962C8B-B14F-4D97-AF65-F5344CB8AC3E}">
        <p14:creationId xmlns:p14="http://schemas.microsoft.com/office/powerpoint/2010/main" val="3726744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17</a:t>
            </a:fld>
            <a:endParaRPr lang="en-GB"/>
          </a:p>
        </p:txBody>
      </p:sp>
    </p:spTree>
    <p:extLst>
      <p:ext uri="{BB962C8B-B14F-4D97-AF65-F5344CB8AC3E}">
        <p14:creationId xmlns:p14="http://schemas.microsoft.com/office/powerpoint/2010/main" val="608314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19</a:t>
            </a:fld>
            <a:endParaRPr lang="en-GB"/>
          </a:p>
        </p:txBody>
      </p:sp>
    </p:spTree>
    <p:extLst>
      <p:ext uri="{BB962C8B-B14F-4D97-AF65-F5344CB8AC3E}">
        <p14:creationId xmlns:p14="http://schemas.microsoft.com/office/powerpoint/2010/main" val="3305598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20</a:t>
            </a:fld>
            <a:endParaRPr lang="en-GB"/>
          </a:p>
        </p:txBody>
      </p:sp>
    </p:spTree>
    <p:extLst>
      <p:ext uri="{BB962C8B-B14F-4D97-AF65-F5344CB8AC3E}">
        <p14:creationId xmlns:p14="http://schemas.microsoft.com/office/powerpoint/2010/main" val="3059308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21</a:t>
            </a:fld>
            <a:endParaRPr lang="en-GB"/>
          </a:p>
        </p:txBody>
      </p:sp>
    </p:spTree>
    <p:extLst>
      <p:ext uri="{BB962C8B-B14F-4D97-AF65-F5344CB8AC3E}">
        <p14:creationId xmlns:p14="http://schemas.microsoft.com/office/powerpoint/2010/main" val="3748641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22</a:t>
            </a:fld>
            <a:endParaRPr lang="en-GB"/>
          </a:p>
        </p:txBody>
      </p:sp>
    </p:spTree>
    <p:extLst>
      <p:ext uri="{BB962C8B-B14F-4D97-AF65-F5344CB8AC3E}">
        <p14:creationId xmlns:p14="http://schemas.microsoft.com/office/powerpoint/2010/main" val="3574340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23</a:t>
            </a:fld>
            <a:endParaRPr lang="en-GB"/>
          </a:p>
        </p:txBody>
      </p:sp>
    </p:spTree>
    <p:extLst>
      <p:ext uri="{BB962C8B-B14F-4D97-AF65-F5344CB8AC3E}">
        <p14:creationId xmlns:p14="http://schemas.microsoft.com/office/powerpoint/2010/main" val="1938020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24</a:t>
            </a:fld>
            <a:endParaRPr lang="en-GB"/>
          </a:p>
        </p:txBody>
      </p:sp>
    </p:spTree>
    <p:extLst>
      <p:ext uri="{BB962C8B-B14F-4D97-AF65-F5344CB8AC3E}">
        <p14:creationId xmlns:p14="http://schemas.microsoft.com/office/powerpoint/2010/main" val="2037888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5"/>
          </p:nvPr>
        </p:nvSpPr>
        <p:spPr/>
        <p:txBody>
          <a:bodyPr/>
          <a:lstStyle/>
          <a:p>
            <a:fld id="{AC9A3D8B-516A-42D6-91FF-FE3B4EE63781}" type="slidenum">
              <a:rPr lang="en-GB" smtClean="0"/>
              <a:t>2</a:t>
            </a:fld>
            <a:endParaRPr lang="en-GB"/>
          </a:p>
        </p:txBody>
      </p:sp>
    </p:spTree>
    <p:extLst>
      <p:ext uri="{BB962C8B-B14F-4D97-AF65-F5344CB8AC3E}">
        <p14:creationId xmlns:p14="http://schemas.microsoft.com/office/powerpoint/2010/main" val="675689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25</a:t>
            </a:fld>
            <a:endParaRPr lang="en-GB"/>
          </a:p>
        </p:txBody>
      </p:sp>
    </p:spTree>
    <p:extLst>
      <p:ext uri="{BB962C8B-B14F-4D97-AF65-F5344CB8AC3E}">
        <p14:creationId xmlns:p14="http://schemas.microsoft.com/office/powerpoint/2010/main" val="4009072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26</a:t>
            </a:fld>
            <a:endParaRPr lang="en-GB"/>
          </a:p>
        </p:txBody>
      </p:sp>
    </p:spTree>
    <p:extLst>
      <p:ext uri="{BB962C8B-B14F-4D97-AF65-F5344CB8AC3E}">
        <p14:creationId xmlns:p14="http://schemas.microsoft.com/office/powerpoint/2010/main" val="1187654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27</a:t>
            </a:fld>
            <a:endParaRPr lang="en-GB"/>
          </a:p>
        </p:txBody>
      </p:sp>
    </p:spTree>
    <p:extLst>
      <p:ext uri="{BB962C8B-B14F-4D97-AF65-F5344CB8AC3E}">
        <p14:creationId xmlns:p14="http://schemas.microsoft.com/office/powerpoint/2010/main" val="3609860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28</a:t>
            </a:fld>
            <a:endParaRPr lang="en-GB"/>
          </a:p>
        </p:txBody>
      </p:sp>
    </p:spTree>
    <p:extLst>
      <p:ext uri="{BB962C8B-B14F-4D97-AF65-F5344CB8AC3E}">
        <p14:creationId xmlns:p14="http://schemas.microsoft.com/office/powerpoint/2010/main" val="3448309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29</a:t>
            </a:fld>
            <a:endParaRPr lang="en-GB"/>
          </a:p>
        </p:txBody>
      </p:sp>
    </p:spTree>
    <p:extLst>
      <p:ext uri="{BB962C8B-B14F-4D97-AF65-F5344CB8AC3E}">
        <p14:creationId xmlns:p14="http://schemas.microsoft.com/office/powerpoint/2010/main" val="4061888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30</a:t>
            </a:fld>
            <a:endParaRPr lang="en-GB"/>
          </a:p>
        </p:txBody>
      </p:sp>
    </p:spTree>
    <p:extLst>
      <p:ext uri="{BB962C8B-B14F-4D97-AF65-F5344CB8AC3E}">
        <p14:creationId xmlns:p14="http://schemas.microsoft.com/office/powerpoint/2010/main" val="21095049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31</a:t>
            </a:fld>
            <a:endParaRPr lang="en-GB"/>
          </a:p>
        </p:txBody>
      </p:sp>
    </p:spTree>
    <p:extLst>
      <p:ext uri="{BB962C8B-B14F-4D97-AF65-F5344CB8AC3E}">
        <p14:creationId xmlns:p14="http://schemas.microsoft.com/office/powerpoint/2010/main" val="1120877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32</a:t>
            </a:fld>
            <a:endParaRPr lang="en-GB"/>
          </a:p>
        </p:txBody>
      </p:sp>
    </p:spTree>
    <p:extLst>
      <p:ext uri="{BB962C8B-B14F-4D97-AF65-F5344CB8AC3E}">
        <p14:creationId xmlns:p14="http://schemas.microsoft.com/office/powerpoint/2010/main" val="2821004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3</a:t>
            </a:fld>
            <a:endParaRPr lang="en-GB" dirty="0"/>
          </a:p>
        </p:txBody>
      </p:sp>
    </p:spTree>
    <p:extLst>
      <p:ext uri="{BB962C8B-B14F-4D97-AF65-F5344CB8AC3E}">
        <p14:creationId xmlns:p14="http://schemas.microsoft.com/office/powerpoint/2010/main" val="3900465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4</a:t>
            </a:fld>
            <a:endParaRPr lang="en-GB" dirty="0"/>
          </a:p>
        </p:txBody>
      </p:sp>
    </p:spTree>
    <p:extLst>
      <p:ext uri="{BB962C8B-B14F-4D97-AF65-F5344CB8AC3E}">
        <p14:creationId xmlns:p14="http://schemas.microsoft.com/office/powerpoint/2010/main" val="2905356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5</a:t>
            </a:fld>
            <a:endParaRPr lang="en-GB" dirty="0"/>
          </a:p>
        </p:txBody>
      </p:sp>
    </p:spTree>
    <p:extLst>
      <p:ext uri="{BB962C8B-B14F-4D97-AF65-F5344CB8AC3E}">
        <p14:creationId xmlns:p14="http://schemas.microsoft.com/office/powerpoint/2010/main" val="2685158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NJO</a:t>
            </a:r>
          </a:p>
        </p:txBody>
      </p:sp>
      <p:sp>
        <p:nvSpPr>
          <p:cNvPr id="4" name="Slide Number Placeholder 3"/>
          <p:cNvSpPr>
            <a:spLocks noGrp="1"/>
          </p:cNvSpPr>
          <p:nvPr>
            <p:ph type="sldNum" sz="quarter" idx="10"/>
          </p:nvPr>
        </p:nvSpPr>
        <p:spPr/>
        <p:txBody>
          <a:bodyPr/>
          <a:lstStyle/>
          <a:p>
            <a:fld id="{AC9A3D8B-516A-42D6-91FF-FE3B4EE63781}" type="slidenum">
              <a:rPr lang="en-GB" smtClean="0"/>
              <a:t>6</a:t>
            </a:fld>
            <a:endParaRPr lang="en-GB" dirty="0"/>
          </a:p>
        </p:txBody>
      </p:sp>
    </p:spTree>
    <p:extLst>
      <p:ext uri="{BB962C8B-B14F-4D97-AF65-F5344CB8AC3E}">
        <p14:creationId xmlns:p14="http://schemas.microsoft.com/office/powerpoint/2010/main" val="2950282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 to the end</a:t>
            </a:r>
          </a:p>
        </p:txBody>
      </p:sp>
      <p:sp>
        <p:nvSpPr>
          <p:cNvPr id="4" name="Slide Number Placeholder 3"/>
          <p:cNvSpPr>
            <a:spLocks noGrp="1"/>
          </p:cNvSpPr>
          <p:nvPr>
            <p:ph type="sldNum" sz="quarter" idx="10"/>
          </p:nvPr>
        </p:nvSpPr>
        <p:spPr/>
        <p:txBody>
          <a:bodyPr/>
          <a:lstStyle/>
          <a:p>
            <a:fld id="{AC9A3D8B-516A-42D6-91FF-FE3B4EE63781}" type="slidenum">
              <a:rPr lang="en-GB" smtClean="0"/>
              <a:t>7</a:t>
            </a:fld>
            <a:endParaRPr lang="en-GB" dirty="0"/>
          </a:p>
        </p:txBody>
      </p:sp>
    </p:spTree>
    <p:extLst>
      <p:ext uri="{BB962C8B-B14F-4D97-AF65-F5344CB8AC3E}">
        <p14:creationId xmlns:p14="http://schemas.microsoft.com/office/powerpoint/2010/main" val="2798795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GPA</a:t>
            </a:r>
          </a:p>
        </p:txBody>
      </p:sp>
      <p:sp>
        <p:nvSpPr>
          <p:cNvPr id="4" name="Slide Number Placeholder 3"/>
          <p:cNvSpPr>
            <a:spLocks noGrp="1"/>
          </p:cNvSpPr>
          <p:nvPr>
            <p:ph type="sldNum" sz="quarter" idx="10"/>
          </p:nvPr>
        </p:nvSpPr>
        <p:spPr/>
        <p:txBody>
          <a:bodyPr/>
          <a:lstStyle/>
          <a:p>
            <a:fld id="{AC9A3D8B-516A-42D6-91FF-FE3B4EE63781}" type="slidenum">
              <a:rPr lang="en-GB" smtClean="0"/>
              <a:t>8</a:t>
            </a:fld>
            <a:endParaRPr lang="en-GB"/>
          </a:p>
        </p:txBody>
      </p:sp>
    </p:spTree>
    <p:extLst>
      <p:ext uri="{BB962C8B-B14F-4D97-AF65-F5344CB8AC3E}">
        <p14:creationId xmlns:p14="http://schemas.microsoft.com/office/powerpoint/2010/main" val="1216641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GWH</a:t>
            </a:r>
          </a:p>
        </p:txBody>
      </p:sp>
      <p:sp>
        <p:nvSpPr>
          <p:cNvPr id="4" name="Slide Number Placeholder 3"/>
          <p:cNvSpPr>
            <a:spLocks noGrp="1"/>
          </p:cNvSpPr>
          <p:nvPr>
            <p:ph type="sldNum" sz="quarter" idx="10"/>
          </p:nvPr>
        </p:nvSpPr>
        <p:spPr/>
        <p:txBody>
          <a:bodyPr/>
          <a:lstStyle/>
          <a:p>
            <a:fld id="{AC9A3D8B-516A-42D6-91FF-FE3B4EE63781}" type="slidenum">
              <a:rPr lang="en-GB" smtClean="0"/>
              <a:t>9</a:t>
            </a:fld>
            <a:endParaRPr lang="en-GB"/>
          </a:p>
        </p:txBody>
      </p:sp>
    </p:spTree>
    <p:extLst>
      <p:ext uri="{BB962C8B-B14F-4D97-AF65-F5344CB8AC3E}">
        <p14:creationId xmlns:p14="http://schemas.microsoft.com/office/powerpoint/2010/main" val="246128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EABAC23-4D52-4188-A1CF-3628DE5AD252}"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45055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ABAC23-4D52-4188-A1CF-3628DE5AD252}"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3985359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ABAC23-4D52-4188-A1CF-3628DE5AD252}"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199265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ABAC23-4D52-4188-A1CF-3628DE5AD252}"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2912947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ABAC23-4D52-4188-A1CF-3628DE5AD252}"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272069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EABAC23-4D52-4188-A1CF-3628DE5AD252}"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321444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EABAC23-4D52-4188-A1CF-3628DE5AD252}" type="datetimeFigureOut">
              <a:rPr lang="en-GB" smtClean="0"/>
              <a:t>02/07/2024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403170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EABAC23-4D52-4188-A1CF-3628DE5AD252}" type="datetimeFigureOut">
              <a:rPr lang="en-GB" smtClean="0"/>
              <a:t>02/07/2024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2776644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BAC23-4D52-4188-A1CF-3628DE5AD252}" type="datetimeFigureOut">
              <a:rPr lang="en-GB" smtClean="0"/>
              <a:t>02/07/2024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1555001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ABAC23-4D52-4188-A1CF-3628DE5AD252}"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204195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ABAC23-4D52-4188-A1CF-3628DE5AD252}"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4739B6-1F3C-461C-A69D-9E5C8A16FB09}" type="slidenum">
              <a:rPr lang="en-GB" smtClean="0"/>
              <a:t>‹#›</a:t>
            </a:fld>
            <a:endParaRPr lang="en-GB"/>
          </a:p>
        </p:txBody>
      </p:sp>
    </p:spTree>
    <p:extLst>
      <p:ext uri="{BB962C8B-B14F-4D97-AF65-F5344CB8AC3E}">
        <p14:creationId xmlns:p14="http://schemas.microsoft.com/office/powerpoint/2010/main" val="45916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BAC23-4D52-4188-A1CF-3628DE5AD252}" type="datetimeFigureOut">
              <a:rPr lang="en-GB" smtClean="0"/>
              <a:t>02/07/2024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739B6-1F3C-461C-A69D-9E5C8A16FB09}" type="slidenum">
              <a:rPr lang="en-GB" smtClean="0"/>
              <a:t>‹#›</a:t>
            </a:fld>
            <a:endParaRPr lang="en-GB"/>
          </a:p>
        </p:txBody>
      </p:sp>
    </p:spTree>
    <p:extLst>
      <p:ext uri="{BB962C8B-B14F-4D97-AF65-F5344CB8AC3E}">
        <p14:creationId xmlns:p14="http://schemas.microsoft.com/office/powerpoint/2010/main" val="1583930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2564904"/>
            <a:ext cx="8229600" cy="1143000"/>
          </a:xfrm>
        </p:spPr>
        <p:txBody>
          <a:bodyPr>
            <a:normAutofit fontScale="90000"/>
          </a:bodyPr>
          <a:lstStyle/>
          <a:p>
            <a:r>
              <a:rPr lang="en-GB" dirty="0"/>
              <a:t>Year 7 Transfer Evening 2024</a:t>
            </a:r>
            <a:br>
              <a:rPr lang="en-GB" dirty="0"/>
            </a:br>
            <a:br>
              <a:rPr lang="en-GB" dirty="0"/>
            </a:br>
            <a:r>
              <a:rPr lang="en-GB" sz="2700" dirty="0"/>
              <a:t>(This PowerPoint is on our website, in the Year 7 transition area)</a:t>
            </a:r>
            <a:endParaRPr lang="en-GB" dirty="0"/>
          </a:p>
        </p:txBody>
      </p:sp>
      <p:grpSp>
        <p:nvGrpSpPr>
          <p:cNvPr id="6" name="Group 5">
            <a:extLst>
              <a:ext uri="{FF2B5EF4-FFF2-40B4-BE49-F238E27FC236}">
                <a16:creationId xmlns:a16="http://schemas.microsoft.com/office/drawing/2014/main" id="{7139B889-A9E6-473A-A26D-17336F5B4F84}"/>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78F916F6-E29F-4565-B8AC-D7EFF20CBDC8}"/>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FA595687-9DEE-4C9F-9CCA-9CA924533062}"/>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F73B88CD-162D-4329-B65C-EF1D433C2DF9}"/>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49262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251520" y="706735"/>
            <a:ext cx="844265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b="1" dirty="0">
                <a:ea typeface="Verdana" panose="020B0604030504040204" pitchFamily="34" charset="0"/>
                <a:cs typeface="Verdana" panose="020B0604030504040204" pitchFamily="34" charset="0"/>
              </a:rPr>
              <a:t>Putting Learning into Context</a:t>
            </a:r>
          </a:p>
        </p:txBody>
      </p:sp>
      <p:sp>
        <p:nvSpPr>
          <p:cNvPr id="5" name="Content Placeholder 2"/>
          <p:cNvSpPr txBox="1">
            <a:spLocks/>
          </p:cNvSpPr>
          <p:nvPr/>
        </p:nvSpPr>
        <p:spPr>
          <a:xfrm>
            <a:off x="494670" y="1772816"/>
            <a:ext cx="8229600" cy="3992563"/>
          </a:xfrm>
          <a:prstGeom prst="rect">
            <a:avLst/>
          </a:prstGeom>
        </p:spPr>
        <p:txBody>
          <a:bodyPr vert="horz" lIns="91440" tIns="45720" rIns="91440" bIns="45720" rtlCol="0" anchor="t">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GB" dirty="0">
                <a:solidFill>
                  <a:schemeClr val="tx1"/>
                </a:solidFill>
                <a:latin typeface="+mj-lt"/>
                <a:ea typeface="Verdana"/>
                <a:cs typeface="Verdana" panose="020B0604030504040204" pitchFamily="34" charset="0"/>
              </a:rPr>
              <a:t>Approximately 25% of companies have implemented AI to tackle labour shortages.</a:t>
            </a:r>
          </a:p>
          <a:p>
            <a:pPr marL="457200" indent="-457200" algn="l">
              <a:buFont typeface="Arial" panose="020B0604020202020204" pitchFamily="34" charset="0"/>
              <a:buChar char="•"/>
              <a:defRPr/>
            </a:pPr>
            <a:r>
              <a:rPr lang="en-GB" dirty="0">
                <a:solidFill>
                  <a:schemeClr val="tx1"/>
                </a:solidFill>
                <a:latin typeface="+mj-lt"/>
                <a:ea typeface="Verdana"/>
                <a:cs typeface="Verdana" panose="020B0604030504040204" pitchFamily="34" charset="0"/>
              </a:rPr>
              <a:t>We need to teach them the skills of adaptability, resourcefulness, resilience… and certainly following the pandemic students, families and schools have had to work differently. We are here to support and have the students at the heart of all we do.</a:t>
            </a:r>
          </a:p>
          <a:p>
            <a:pPr marL="457200" indent="-457200" algn="l">
              <a:buFont typeface="Arial" panose="020B0604020202020204" pitchFamily="34" charset="0"/>
              <a:buChar char="•"/>
              <a:defRPr/>
            </a:pPr>
            <a:r>
              <a:rPr lang="en-GB" dirty="0">
                <a:solidFill>
                  <a:schemeClr val="tx1"/>
                </a:solidFill>
                <a:latin typeface="+mj-lt"/>
                <a:ea typeface="Verdana"/>
                <a:cs typeface="Verdana" panose="020B0604030504040204" pitchFamily="34" charset="0"/>
              </a:rPr>
              <a:t>Literacy is key.</a:t>
            </a:r>
          </a:p>
          <a:p>
            <a:pPr>
              <a:defRPr/>
            </a:pPr>
            <a:endParaRPr lang="en-GB" dirty="0"/>
          </a:p>
        </p:txBody>
      </p:sp>
      <p:grpSp>
        <p:nvGrpSpPr>
          <p:cNvPr id="6" name="Group 5">
            <a:extLst>
              <a:ext uri="{FF2B5EF4-FFF2-40B4-BE49-F238E27FC236}">
                <a16:creationId xmlns:a16="http://schemas.microsoft.com/office/drawing/2014/main" id="{9F6966B4-C324-4EEC-8FED-9AFA1D24F173}"/>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E35A748A-4E4D-41BA-B245-56E7B6ECB29E}"/>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3156D58E-BCA4-4B33-98F7-BAAA69F54610}"/>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363B915E-7A24-4C54-B062-8E05BA4FE5B2}"/>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154436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68854"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Subjects &amp; Home Learning</a:t>
            </a:r>
          </a:p>
        </p:txBody>
      </p:sp>
      <p:sp>
        <p:nvSpPr>
          <p:cNvPr id="5" name="Rectangle 3"/>
          <p:cNvSpPr txBox="1">
            <a:spLocks noChangeArrowheads="1"/>
          </p:cNvSpPr>
          <p:nvPr/>
        </p:nvSpPr>
        <p:spPr>
          <a:xfrm>
            <a:off x="425446" y="2183557"/>
            <a:ext cx="8229600" cy="4210050"/>
          </a:xfrm>
          <a:prstGeom prst="rect">
            <a:avLst/>
          </a:prstGeom>
        </p:spPr>
        <p:txBody>
          <a:bodyPr vert="horz" lIns="91440" tIns="45720" rIns="91440" bIns="45720" rtlCol="0" anchor="t">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lnSpc>
                <a:spcPct val="120000"/>
              </a:lnSpc>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Bring correct books and equipment for each day.</a:t>
            </a:r>
          </a:p>
          <a:p>
            <a:pPr marL="342900" indent="-342900" algn="l">
              <a:lnSpc>
                <a:spcPct val="120000"/>
              </a:lnSpc>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Home Learning – no more than 3 subjects per night, we do not have a set timetable – 30 minutes each but at times more.</a:t>
            </a:r>
          </a:p>
          <a:p>
            <a:pPr marL="342900" indent="-342900" algn="l">
              <a:lnSpc>
                <a:spcPct val="120000"/>
              </a:lnSpc>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Planners are now no longer used, we use our management information system, Arbor, for all homework to be recorded electronically, parent/carers shall have a login to this, showcasing all Home Learning, positive and negative behaviours.</a:t>
            </a:r>
          </a:p>
          <a:p>
            <a:pPr marL="342900" indent="-342900" algn="l">
              <a:lnSpc>
                <a:spcPct val="120000"/>
              </a:lnSpc>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Logins shall be provided in the first week of term – September 2024.</a:t>
            </a:r>
          </a:p>
          <a:p>
            <a:pPr marL="342900" indent="-342900" algn="l">
              <a:buFont typeface="Arial" panose="020B0604020202020204" pitchFamily="34" charset="0"/>
              <a:buChar char="•"/>
              <a:defRPr/>
            </a:pPr>
            <a:endParaRPr lang="en-GB" altLang="en-US" sz="2500" dirty="0">
              <a:solidFill>
                <a:schemeClr val="accent1">
                  <a:lumMod val="75000"/>
                </a:schemeClr>
              </a:solidFill>
            </a:endParaRPr>
          </a:p>
        </p:txBody>
      </p:sp>
      <p:grpSp>
        <p:nvGrpSpPr>
          <p:cNvPr id="6" name="Group 5">
            <a:extLst>
              <a:ext uri="{FF2B5EF4-FFF2-40B4-BE49-F238E27FC236}">
                <a16:creationId xmlns:a16="http://schemas.microsoft.com/office/drawing/2014/main" id="{64E02C02-1707-4886-BE98-EDDF1AD82907}"/>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35FCA61D-B5CB-4113-B829-EAA678E4E46E}"/>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670215A5-67B7-4F29-A4F1-C1DACEE0A4EE}"/>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B2790553-81F9-4B59-BA57-CF7DB81F87DD}"/>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111988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64572" y="103117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solidFill>
                  <a:schemeClr val="accent1">
                    <a:lumMod val="75000"/>
                  </a:schemeClr>
                </a:solidFill>
                <a:ea typeface="Verdana" panose="020B0604030504040204" pitchFamily="34" charset="0"/>
                <a:cs typeface="Verdana" panose="020B0604030504040204" pitchFamily="34" charset="0"/>
              </a:rPr>
              <a:t> </a:t>
            </a:r>
            <a:r>
              <a:rPr lang="en-GB" altLang="en-US" b="1" dirty="0">
                <a:ea typeface="Verdana" panose="020B0604030504040204" pitchFamily="34" charset="0"/>
                <a:cs typeface="Verdana" panose="020B0604030504040204" pitchFamily="34" charset="0"/>
              </a:rPr>
              <a:t>Cashless Catering</a:t>
            </a:r>
          </a:p>
        </p:txBody>
      </p:sp>
      <p:sp>
        <p:nvSpPr>
          <p:cNvPr id="5" name="Content Placeholder 2"/>
          <p:cNvSpPr txBox="1">
            <a:spLocks/>
          </p:cNvSpPr>
          <p:nvPr/>
        </p:nvSpPr>
        <p:spPr>
          <a:xfrm>
            <a:off x="457200" y="2174177"/>
            <a:ext cx="8229600" cy="4321175"/>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In September students will need to use the Cashless Catering System.</a:t>
            </a:r>
          </a:p>
          <a:p>
            <a:pPr marL="457200" indent="-457200" algn="l">
              <a:buFont typeface="Arial" panose="020B0604020202020204" pitchFamily="34" charset="0"/>
              <a:buChar char="•"/>
              <a:defRPr/>
            </a:pPr>
            <a:endParaRPr lang="en-GB" altLang="en-US" sz="2400" dirty="0">
              <a:solidFill>
                <a:schemeClr val="tx1"/>
              </a:solidFill>
              <a:latin typeface="+mj-lt"/>
              <a:ea typeface="Verdana" panose="020B0604030504040204" pitchFamily="34" charset="0"/>
              <a:cs typeface="Verdana" panose="020B0604030504040204" pitchFamily="34" charset="0"/>
            </a:endParaRP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Students will use biometrics for cashless catering</a:t>
            </a:r>
            <a:endParaRPr lang="en-GB" altLang="en-US" sz="2400" dirty="0">
              <a:solidFill>
                <a:schemeClr val="tx1"/>
              </a:solidFill>
              <a:latin typeface="+mj-lt"/>
              <a:ea typeface="Verdana" panose="020B0604030504040204" pitchFamily="34" charset="0"/>
              <a:cs typeface="Verdana" panose="020B0604030504040204" pitchFamily="34" charset="0"/>
            </a:endParaRPr>
          </a:p>
          <a:p>
            <a:pPr marL="457200" indent="-457200" algn="l">
              <a:buFont typeface="Arial" panose="020B0604020202020204" pitchFamily="34" charset="0"/>
              <a:buChar char="•"/>
              <a:defRPr/>
            </a:pPr>
            <a:endParaRPr lang="en-GB" altLang="en-US" sz="2400" dirty="0">
              <a:solidFill>
                <a:schemeClr val="tx1"/>
              </a:solidFill>
              <a:latin typeface="+mj-lt"/>
              <a:ea typeface="Verdana" panose="020B0604030504040204" pitchFamily="34" charset="0"/>
              <a:cs typeface="Verdana" panose="020B0604030504040204" pitchFamily="34" charset="0"/>
            </a:endParaRP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Student accounts can be topped up:</a:t>
            </a:r>
          </a:p>
          <a:p>
            <a:pPr algn="l">
              <a:defRPr/>
            </a:pPr>
            <a:r>
              <a:rPr lang="en-GB" altLang="en-US" sz="2400" dirty="0">
                <a:solidFill>
                  <a:schemeClr val="tx1"/>
                </a:solidFill>
                <a:latin typeface="+mj-lt"/>
                <a:ea typeface="Verdana" panose="020B0604030504040204" pitchFamily="34" charset="0"/>
                <a:cs typeface="Verdana" panose="020B0604030504040204" pitchFamily="34" charset="0"/>
              </a:rPr>
              <a:t>Online using Parent Pay – you will receive a log-in.</a:t>
            </a:r>
          </a:p>
          <a:p>
            <a:pPr lvl="1" algn="l">
              <a:defRPr/>
            </a:pPr>
            <a:endParaRPr lang="en-GB" altLang="en-US" sz="2400" dirty="0">
              <a:solidFill>
                <a:schemeClr val="accent1">
                  <a:lumMod val="75000"/>
                </a:schemeClr>
              </a:solidFill>
              <a:latin typeface="+mj-lt"/>
              <a:ea typeface="Verdana" panose="020B0604030504040204" pitchFamily="34" charset="0"/>
              <a:cs typeface="Verdana" panose="020B0604030504040204" pitchFamily="34" charset="0"/>
            </a:endParaRPr>
          </a:p>
        </p:txBody>
      </p:sp>
      <p:grpSp>
        <p:nvGrpSpPr>
          <p:cNvPr id="6" name="Group 5">
            <a:extLst>
              <a:ext uri="{FF2B5EF4-FFF2-40B4-BE49-F238E27FC236}">
                <a16:creationId xmlns:a16="http://schemas.microsoft.com/office/drawing/2014/main" id="{A19C80A7-F961-4D10-AC5C-DC070C198D4C}"/>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32816EDF-16BE-4A77-8A47-C48C96CEEB9D}"/>
                </a:ext>
              </a:extLst>
            </p:cNvPr>
            <p:cNvPicPr/>
            <p:nvPr/>
          </p:nvPicPr>
          <p:blipFill rotWithShape="1">
            <a:blip r:embed="rId2">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EEB5406C-06FA-4DF6-A19E-44884C286EE7}"/>
                </a:ext>
              </a:extLst>
            </p:cNvPr>
            <p:cNvPicPr/>
            <p:nvPr/>
          </p:nvPicPr>
          <p:blipFill rotWithShape="1">
            <a:blip r:embed="rId2">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F0A20F9C-002D-4640-9352-011021BA8379}"/>
                </a:ext>
              </a:extLst>
            </p:cNvPr>
            <p:cNvPicPr/>
            <p:nvPr/>
          </p:nvPicPr>
          <p:blipFill rotWithShape="1">
            <a:blip r:embed="rId3"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72370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55177"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Lunchtime</a:t>
            </a:r>
          </a:p>
        </p:txBody>
      </p:sp>
      <p:sp>
        <p:nvSpPr>
          <p:cNvPr id="5" name="Rectangle 3"/>
          <p:cNvSpPr txBox="1">
            <a:spLocks noChangeArrowheads="1"/>
          </p:cNvSpPr>
          <p:nvPr/>
        </p:nvSpPr>
        <p:spPr>
          <a:xfrm>
            <a:off x="455177" y="2235563"/>
            <a:ext cx="8229600" cy="35496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School lunch or packed lunch.</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Going home for lunch with a letter and pass.</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Students are not permitted to go into Settle or Giggleswick at lunchtime through years 7 - 11</a:t>
            </a:r>
            <a:r>
              <a:rPr lang="en-GB" alt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a:t>
            </a:r>
          </a:p>
          <a:p>
            <a:pPr algn="l">
              <a:defRPr/>
            </a:pPr>
            <a:endParaRPr lang="en-GB" altLang="en-US" sz="24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grpSp>
        <p:nvGrpSpPr>
          <p:cNvPr id="6" name="Group 5">
            <a:extLst>
              <a:ext uri="{FF2B5EF4-FFF2-40B4-BE49-F238E27FC236}">
                <a16:creationId xmlns:a16="http://schemas.microsoft.com/office/drawing/2014/main" id="{9A8A1912-D5FC-46AE-BE8A-6361D72B736D}"/>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03FDED87-A6F3-4E56-9806-1CF3EB01797B}"/>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6556EAC3-0C2F-492F-89CD-C41DC088B7BF}"/>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AB60B7AA-8FC3-483B-832D-6EA5C3F658A6}"/>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31064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AA23132-B396-33D1-77BD-20FDA1F388D0}"/>
              </a:ext>
            </a:extLst>
          </p:cNvPr>
          <p:cNvSpPr>
            <a:spLocks noGrp="1"/>
          </p:cNvSpPr>
          <p:nvPr>
            <p:ph type="subTitle" idx="1"/>
          </p:nvPr>
        </p:nvSpPr>
        <p:spPr>
          <a:xfrm>
            <a:off x="526472" y="1124745"/>
            <a:ext cx="8014854" cy="4640618"/>
          </a:xfrm>
        </p:spPr>
        <p:txBody>
          <a:bodyPr>
            <a:normAutofit fontScale="62500" lnSpcReduction="20000"/>
          </a:bodyPr>
          <a:lstStyle/>
          <a:p>
            <a:r>
              <a:rPr lang="en-GB" dirty="0">
                <a:solidFill>
                  <a:schemeClr val="accent6">
                    <a:lumMod val="75000"/>
                  </a:schemeClr>
                </a:solidFill>
              </a:rPr>
              <a:t>WELCOME TO SETTLE COLLEGE DINING ROOM!</a:t>
            </a:r>
          </a:p>
          <a:p>
            <a:pPr marL="257175" indent="-257175" algn="l">
              <a:buFont typeface="Arial" panose="020B0604020202020204" pitchFamily="34" charset="0"/>
              <a:buChar char="•"/>
            </a:pPr>
            <a:r>
              <a:rPr lang="en-GB" dirty="0">
                <a:solidFill>
                  <a:schemeClr val="tx1"/>
                </a:solidFill>
              </a:rPr>
              <a:t>On transfer day, Year 6 can either pay with cash, or we can record what they’ve had and add it to their ParentPay account in September</a:t>
            </a:r>
          </a:p>
          <a:p>
            <a:pPr algn="l"/>
            <a:endParaRPr lang="en-GB" dirty="0">
              <a:solidFill>
                <a:schemeClr val="tx1"/>
              </a:solidFill>
            </a:endParaRPr>
          </a:p>
          <a:p>
            <a:pPr marL="257175" indent="-257175" algn="l">
              <a:buFont typeface="Arial" panose="020B0604020202020204" pitchFamily="34" charset="0"/>
              <a:buChar char="•"/>
            </a:pPr>
            <a:r>
              <a:rPr lang="en-GB" dirty="0">
                <a:solidFill>
                  <a:schemeClr val="tx1"/>
                </a:solidFill>
              </a:rPr>
              <a:t>Please pick up a price list to see how much things cost.</a:t>
            </a:r>
            <a:br>
              <a:rPr lang="en-GB" dirty="0">
                <a:solidFill>
                  <a:schemeClr val="tx1"/>
                </a:solidFill>
              </a:rPr>
            </a:br>
            <a:r>
              <a:rPr lang="en-GB" dirty="0">
                <a:solidFill>
                  <a:schemeClr val="tx1"/>
                </a:solidFill>
              </a:rPr>
              <a:t>Food can be bought at breakfast, break-time and lunch-time so it’s a good idea to discuss with your child how much they are allowed to spend!</a:t>
            </a:r>
          </a:p>
          <a:p>
            <a:pPr marL="257175" indent="-257175" algn="l">
              <a:buFont typeface="Arial" panose="020B0604020202020204" pitchFamily="34" charset="0"/>
              <a:buChar char="•"/>
            </a:pPr>
            <a:endParaRPr lang="en-GB" dirty="0">
              <a:solidFill>
                <a:schemeClr val="tx1"/>
              </a:solidFill>
            </a:endParaRPr>
          </a:p>
          <a:p>
            <a:pPr marL="257175" indent="-257175" algn="l">
              <a:buFont typeface="Arial" panose="020B0604020202020204" pitchFamily="34" charset="0"/>
              <a:buChar char="•"/>
            </a:pPr>
            <a:r>
              <a:rPr lang="en-GB" dirty="0">
                <a:solidFill>
                  <a:schemeClr val="tx1"/>
                </a:solidFill>
              </a:rPr>
              <a:t>An idea of what we serve:</a:t>
            </a:r>
            <a:br>
              <a:rPr lang="en-GB" dirty="0">
                <a:solidFill>
                  <a:schemeClr val="tx1"/>
                </a:solidFill>
              </a:rPr>
            </a:br>
            <a:r>
              <a:rPr lang="en-GB" b="1" dirty="0">
                <a:solidFill>
                  <a:schemeClr val="tx1"/>
                </a:solidFill>
              </a:rPr>
              <a:t>Morning break:</a:t>
            </a:r>
            <a:br>
              <a:rPr lang="en-GB" b="1" dirty="0">
                <a:solidFill>
                  <a:schemeClr val="tx1"/>
                </a:solidFill>
              </a:rPr>
            </a:br>
            <a:r>
              <a:rPr lang="en-GB" dirty="0">
                <a:solidFill>
                  <a:schemeClr val="tx1"/>
                </a:solidFill>
              </a:rPr>
              <a:t>Hot snacks (pizza, toasties, bagels), cold sandwiches, homemade traybakes</a:t>
            </a:r>
            <a:br>
              <a:rPr lang="en-GB" dirty="0">
                <a:solidFill>
                  <a:schemeClr val="tx1"/>
                </a:solidFill>
              </a:rPr>
            </a:br>
            <a:r>
              <a:rPr lang="en-GB" b="1" dirty="0">
                <a:solidFill>
                  <a:schemeClr val="tx1"/>
                </a:solidFill>
              </a:rPr>
              <a:t>Lunch:</a:t>
            </a:r>
            <a:br>
              <a:rPr lang="en-GB" b="1" dirty="0">
                <a:solidFill>
                  <a:schemeClr val="tx1"/>
                </a:solidFill>
              </a:rPr>
            </a:br>
            <a:r>
              <a:rPr lang="en-GB" u="sng" dirty="0">
                <a:solidFill>
                  <a:schemeClr val="tx1"/>
                </a:solidFill>
              </a:rPr>
              <a:t>Grab &amp; Go</a:t>
            </a:r>
            <a:r>
              <a:rPr lang="en-GB" dirty="0">
                <a:solidFill>
                  <a:schemeClr val="tx1"/>
                </a:solidFill>
              </a:rPr>
              <a:t>: Sandwiches, Wraps, Cold Pasta boxes, warm paninis. </a:t>
            </a:r>
            <a:br>
              <a:rPr lang="en-GB" dirty="0">
                <a:solidFill>
                  <a:schemeClr val="tx1"/>
                </a:solidFill>
              </a:rPr>
            </a:br>
            <a:r>
              <a:rPr lang="en-GB" dirty="0">
                <a:solidFill>
                  <a:schemeClr val="tx1"/>
                </a:solidFill>
              </a:rPr>
              <a:t>Home-made traybakes, Fresh Fruit, Yogurt, Jelly.</a:t>
            </a:r>
            <a:br>
              <a:rPr lang="en-GB" dirty="0">
                <a:solidFill>
                  <a:schemeClr val="tx1"/>
                </a:solidFill>
              </a:rPr>
            </a:br>
            <a:r>
              <a:rPr lang="en-GB" u="sng" dirty="0">
                <a:solidFill>
                  <a:schemeClr val="tx1"/>
                </a:solidFill>
              </a:rPr>
              <a:t>Eat in</a:t>
            </a:r>
            <a:r>
              <a:rPr lang="en-GB" dirty="0">
                <a:solidFill>
                  <a:schemeClr val="tx1"/>
                </a:solidFill>
              </a:rPr>
              <a:t>: Hot dinner (1 or 2 courses) which will be…</a:t>
            </a:r>
          </a:p>
        </p:txBody>
      </p:sp>
      <p:sp>
        <p:nvSpPr>
          <p:cNvPr id="4" name="Rectangle: Rounded Corners 3">
            <a:extLst>
              <a:ext uri="{FF2B5EF4-FFF2-40B4-BE49-F238E27FC236}">
                <a16:creationId xmlns:a16="http://schemas.microsoft.com/office/drawing/2014/main" id="{DA9643D9-9E39-70F2-46F8-8A6F32637574}"/>
              </a:ext>
            </a:extLst>
          </p:cNvPr>
          <p:cNvSpPr/>
          <p:nvPr/>
        </p:nvSpPr>
        <p:spPr>
          <a:xfrm>
            <a:off x="118620" y="908720"/>
            <a:ext cx="8830559" cy="5630653"/>
          </a:xfrm>
          <a:prstGeom prst="roundRect">
            <a:avLst/>
          </a:prstGeom>
          <a:no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2" name="Group 1">
            <a:extLst>
              <a:ext uri="{FF2B5EF4-FFF2-40B4-BE49-F238E27FC236}">
                <a16:creationId xmlns:a16="http://schemas.microsoft.com/office/drawing/2014/main" id="{EF8A8267-FB03-6CFF-B4D8-592AC05F4182}"/>
              </a:ext>
            </a:extLst>
          </p:cNvPr>
          <p:cNvGrpSpPr/>
          <p:nvPr/>
        </p:nvGrpSpPr>
        <p:grpSpPr>
          <a:xfrm>
            <a:off x="-1" y="0"/>
            <a:ext cx="9144002" cy="695148"/>
            <a:chOff x="-1" y="0"/>
            <a:chExt cx="9144002" cy="695148"/>
          </a:xfrm>
        </p:grpSpPr>
        <p:pic>
          <p:nvPicPr>
            <p:cNvPr id="5" name="Picture 4">
              <a:extLst>
                <a:ext uri="{FF2B5EF4-FFF2-40B4-BE49-F238E27FC236}">
                  <a16:creationId xmlns:a16="http://schemas.microsoft.com/office/drawing/2014/main" id="{745A28A1-F855-EB0C-EC66-7A5ACBA0E581}"/>
                </a:ext>
              </a:extLst>
            </p:cNvPr>
            <p:cNvPicPr/>
            <p:nvPr/>
          </p:nvPicPr>
          <p:blipFill rotWithShape="1">
            <a:blip r:embed="rId2">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6" name="Picture 5">
              <a:extLst>
                <a:ext uri="{FF2B5EF4-FFF2-40B4-BE49-F238E27FC236}">
                  <a16:creationId xmlns:a16="http://schemas.microsoft.com/office/drawing/2014/main" id="{BA3E69C4-FD41-EEE8-64E2-63CC496DC7C5}"/>
                </a:ext>
              </a:extLst>
            </p:cNvPr>
            <p:cNvPicPr/>
            <p:nvPr/>
          </p:nvPicPr>
          <p:blipFill rotWithShape="1">
            <a:blip r:embed="rId2">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7" name="Picture 6" descr="Hexagon banner head">
              <a:extLst>
                <a:ext uri="{FF2B5EF4-FFF2-40B4-BE49-F238E27FC236}">
                  <a16:creationId xmlns:a16="http://schemas.microsoft.com/office/drawing/2014/main" id="{56B07315-994C-A0C3-3364-03BE27FF0055}"/>
                </a:ext>
              </a:extLst>
            </p:cNvPr>
            <p:cNvPicPr/>
            <p:nvPr/>
          </p:nvPicPr>
          <p:blipFill rotWithShape="1">
            <a:blip r:embed="rId3"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811225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AA23132-B396-33D1-77BD-20FDA1F388D0}"/>
              </a:ext>
            </a:extLst>
          </p:cNvPr>
          <p:cNvSpPr>
            <a:spLocks noGrp="1"/>
          </p:cNvSpPr>
          <p:nvPr>
            <p:ph type="subTitle" idx="1"/>
          </p:nvPr>
        </p:nvSpPr>
        <p:spPr>
          <a:xfrm>
            <a:off x="564573" y="1311679"/>
            <a:ext cx="8014854" cy="4082633"/>
          </a:xfrm>
        </p:spPr>
        <p:txBody>
          <a:bodyPr>
            <a:normAutofit fontScale="55000" lnSpcReduction="20000"/>
          </a:bodyPr>
          <a:lstStyle/>
          <a:p>
            <a:r>
              <a:rPr lang="en-GB" dirty="0">
                <a:solidFill>
                  <a:schemeClr val="accent6">
                    <a:lumMod val="75000"/>
                  </a:schemeClr>
                </a:solidFill>
              </a:rPr>
              <a:t>DINING ROOM – What will be served on transfer day?</a:t>
            </a:r>
          </a:p>
          <a:p>
            <a:pPr algn="l"/>
            <a:r>
              <a:rPr lang="en-GB" dirty="0">
                <a:solidFill>
                  <a:schemeClr val="tx1"/>
                </a:solidFill>
              </a:rPr>
              <a:t>Tomorrow’s hot meal is:</a:t>
            </a:r>
          </a:p>
          <a:p>
            <a:pPr algn="l"/>
            <a:r>
              <a:rPr lang="en-GB" dirty="0">
                <a:solidFill>
                  <a:schemeClr val="tx1"/>
                </a:solidFill>
              </a:rPr>
              <a:t> 	Roast Gammon with a Yorkshire Pudding</a:t>
            </a:r>
            <a:br>
              <a:rPr lang="en-GB" dirty="0">
                <a:solidFill>
                  <a:schemeClr val="tx1"/>
                </a:solidFill>
              </a:rPr>
            </a:br>
            <a:r>
              <a:rPr lang="en-GB" dirty="0">
                <a:solidFill>
                  <a:schemeClr val="tx1"/>
                </a:solidFill>
              </a:rPr>
              <a:t>	OR Vegetable Lasagne </a:t>
            </a:r>
            <a:br>
              <a:rPr lang="en-GB" dirty="0">
                <a:solidFill>
                  <a:schemeClr val="tx1"/>
                </a:solidFill>
              </a:rPr>
            </a:br>
            <a:r>
              <a:rPr lang="en-GB" dirty="0">
                <a:solidFill>
                  <a:schemeClr val="tx1"/>
                </a:solidFill>
              </a:rPr>
              <a:t>	Optional vegetables: Roast Potatoes, Cabbage, Leeks in cheesy sauce)</a:t>
            </a:r>
          </a:p>
          <a:p>
            <a:pPr algn="l"/>
            <a:r>
              <a:rPr lang="en-GB" dirty="0">
                <a:solidFill>
                  <a:schemeClr val="tx1"/>
                </a:solidFill>
              </a:rPr>
              <a:t>	Hot pudding: Sticky Toffee Pudding with Ice Cream</a:t>
            </a:r>
          </a:p>
          <a:p>
            <a:pPr algn="l"/>
            <a:r>
              <a:rPr lang="en-GB" dirty="0">
                <a:solidFill>
                  <a:schemeClr val="tx1"/>
                </a:solidFill>
              </a:rPr>
              <a:t>	Or choose a jacket potato</a:t>
            </a:r>
          </a:p>
          <a:p>
            <a:pPr algn="l"/>
            <a:r>
              <a:rPr lang="en-GB" dirty="0">
                <a:solidFill>
                  <a:schemeClr val="tx1"/>
                </a:solidFill>
              </a:rPr>
              <a:t>	Or choose a sandwich, wrap, panini etc and a home-made traybake</a:t>
            </a:r>
            <a:br>
              <a:rPr lang="en-GB" dirty="0">
                <a:solidFill>
                  <a:schemeClr val="tx1"/>
                </a:solidFill>
              </a:rPr>
            </a:br>
            <a:endParaRPr lang="en-GB" dirty="0">
              <a:solidFill>
                <a:schemeClr val="tx1"/>
              </a:solidFill>
            </a:endParaRPr>
          </a:p>
          <a:p>
            <a:pPr marL="257175" indent="-257175" algn="l">
              <a:buFont typeface="Arial" panose="020B0604020202020204" pitchFamily="34" charset="0"/>
              <a:buChar char="•"/>
            </a:pPr>
            <a:r>
              <a:rPr lang="en-GB" dirty="0">
                <a:solidFill>
                  <a:schemeClr val="tx1"/>
                </a:solidFill>
              </a:rPr>
              <a:t>You can pick whatever you want, you don’t have to have the things you don’t like!</a:t>
            </a:r>
          </a:p>
          <a:p>
            <a:pPr marL="257175" indent="-257175" algn="l">
              <a:buFont typeface="Arial" panose="020B0604020202020204" pitchFamily="34" charset="0"/>
              <a:buChar char="•"/>
            </a:pPr>
            <a:r>
              <a:rPr lang="en-GB" dirty="0">
                <a:solidFill>
                  <a:schemeClr val="tx1"/>
                </a:solidFill>
              </a:rPr>
              <a:t>You don’t have to be vegetarian to choose the vegetarian meal</a:t>
            </a:r>
          </a:p>
          <a:p>
            <a:pPr marL="257175" indent="-257175" algn="l">
              <a:buFont typeface="Arial" panose="020B0604020202020204" pitchFamily="34" charset="0"/>
              <a:buChar char="•"/>
            </a:pPr>
            <a:r>
              <a:rPr lang="en-GB" dirty="0">
                <a:solidFill>
                  <a:schemeClr val="tx1"/>
                </a:solidFill>
              </a:rPr>
              <a:t>Hot food is served on crockery so must be eaten in the Dining Room. </a:t>
            </a:r>
            <a:br>
              <a:rPr lang="en-GB" dirty="0">
                <a:solidFill>
                  <a:schemeClr val="tx1"/>
                </a:solidFill>
              </a:rPr>
            </a:br>
            <a:r>
              <a:rPr lang="en-GB" dirty="0">
                <a:solidFill>
                  <a:schemeClr val="tx1"/>
                </a:solidFill>
              </a:rPr>
              <a:t>For anything else you can eat in the dining room or take food outside</a:t>
            </a:r>
            <a:br>
              <a:rPr lang="en-GB" dirty="0">
                <a:solidFill>
                  <a:schemeClr val="tx1"/>
                </a:solidFill>
              </a:rPr>
            </a:br>
            <a:r>
              <a:rPr lang="en-GB" dirty="0">
                <a:solidFill>
                  <a:schemeClr val="tx1"/>
                </a:solidFill>
              </a:rPr>
              <a:t>– but DON’T EAT ON THE CORRIDORS!!!</a:t>
            </a:r>
          </a:p>
          <a:p>
            <a:pPr algn="l"/>
            <a:endParaRPr lang="en-GB" dirty="0"/>
          </a:p>
        </p:txBody>
      </p:sp>
      <p:sp>
        <p:nvSpPr>
          <p:cNvPr id="4" name="Rectangle: Rounded Corners 3">
            <a:extLst>
              <a:ext uri="{FF2B5EF4-FFF2-40B4-BE49-F238E27FC236}">
                <a16:creationId xmlns:a16="http://schemas.microsoft.com/office/drawing/2014/main" id="{B202BA36-EB88-F33D-CB89-0BFAC7A388E4}"/>
              </a:ext>
            </a:extLst>
          </p:cNvPr>
          <p:cNvSpPr/>
          <p:nvPr/>
        </p:nvSpPr>
        <p:spPr>
          <a:xfrm>
            <a:off x="148472" y="1005722"/>
            <a:ext cx="8830559" cy="4694549"/>
          </a:xfrm>
          <a:prstGeom prst="roundRect">
            <a:avLst/>
          </a:prstGeom>
          <a:no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5" name="Group 4">
            <a:extLst>
              <a:ext uri="{FF2B5EF4-FFF2-40B4-BE49-F238E27FC236}">
                <a16:creationId xmlns:a16="http://schemas.microsoft.com/office/drawing/2014/main" id="{6CCA9D5F-AB09-9408-1065-112861142CD2}"/>
              </a:ext>
            </a:extLst>
          </p:cNvPr>
          <p:cNvGrpSpPr/>
          <p:nvPr/>
        </p:nvGrpSpPr>
        <p:grpSpPr>
          <a:xfrm>
            <a:off x="-1" y="0"/>
            <a:ext cx="9144002" cy="695148"/>
            <a:chOff x="-1" y="0"/>
            <a:chExt cx="9144002" cy="695148"/>
          </a:xfrm>
        </p:grpSpPr>
        <p:pic>
          <p:nvPicPr>
            <p:cNvPr id="6" name="Picture 5">
              <a:extLst>
                <a:ext uri="{FF2B5EF4-FFF2-40B4-BE49-F238E27FC236}">
                  <a16:creationId xmlns:a16="http://schemas.microsoft.com/office/drawing/2014/main" id="{3357218E-A3BA-2FE5-15C5-79396F47D290}"/>
                </a:ext>
              </a:extLst>
            </p:cNvPr>
            <p:cNvPicPr/>
            <p:nvPr/>
          </p:nvPicPr>
          <p:blipFill rotWithShape="1">
            <a:blip r:embed="rId2">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7" name="Picture 6">
              <a:extLst>
                <a:ext uri="{FF2B5EF4-FFF2-40B4-BE49-F238E27FC236}">
                  <a16:creationId xmlns:a16="http://schemas.microsoft.com/office/drawing/2014/main" id="{0BE7E07B-0383-7CD8-9889-D9BD0BC0F22F}"/>
                </a:ext>
              </a:extLst>
            </p:cNvPr>
            <p:cNvPicPr/>
            <p:nvPr/>
          </p:nvPicPr>
          <p:blipFill rotWithShape="1">
            <a:blip r:embed="rId2">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8" name="Picture 7" descr="Hexagon banner head">
              <a:extLst>
                <a:ext uri="{FF2B5EF4-FFF2-40B4-BE49-F238E27FC236}">
                  <a16:creationId xmlns:a16="http://schemas.microsoft.com/office/drawing/2014/main" id="{D3807B1C-FF7E-E800-4A54-EB9AF7298A59}"/>
                </a:ext>
              </a:extLst>
            </p:cNvPr>
            <p:cNvPicPr/>
            <p:nvPr/>
          </p:nvPicPr>
          <p:blipFill rotWithShape="1">
            <a:blip r:embed="rId3"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109463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AA23132-B396-33D1-77BD-20FDA1F388D0}"/>
              </a:ext>
            </a:extLst>
          </p:cNvPr>
          <p:cNvSpPr>
            <a:spLocks noGrp="1"/>
          </p:cNvSpPr>
          <p:nvPr>
            <p:ph type="subTitle" idx="1"/>
          </p:nvPr>
        </p:nvSpPr>
        <p:spPr>
          <a:xfrm>
            <a:off x="526473" y="1452996"/>
            <a:ext cx="8014854" cy="4082633"/>
          </a:xfrm>
        </p:spPr>
        <p:txBody>
          <a:bodyPr>
            <a:normAutofit fontScale="70000" lnSpcReduction="20000"/>
          </a:bodyPr>
          <a:lstStyle/>
          <a:p>
            <a:r>
              <a:rPr lang="en-GB" dirty="0">
                <a:solidFill>
                  <a:schemeClr val="tx1"/>
                </a:solidFill>
              </a:rPr>
              <a:t>DINING ROOM – Choosing your meal, and accessing clubs</a:t>
            </a:r>
          </a:p>
          <a:p>
            <a:endParaRPr lang="en-GB" dirty="0">
              <a:solidFill>
                <a:schemeClr val="tx1"/>
              </a:solidFill>
            </a:endParaRPr>
          </a:p>
          <a:p>
            <a:pPr marL="257175" indent="-257175" algn="l">
              <a:lnSpc>
                <a:spcPct val="80000"/>
              </a:lnSpc>
              <a:spcAft>
                <a:spcPts val="600"/>
              </a:spcAft>
              <a:buFont typeface="Arial" panose="020B0604020202020204" pitchFamily="34" charset="0"/>
              <a:buChar char="•"/>
            </a:pPr>
            <a:r>
              <a:rPr lang="en-GB" dirty="0">
                <a:solidFill>
                  <a:schemeClr val="tx1"/>
                </a:solidFill>
              </a:rPr>
              <a:t>Our 2-course hot “meal deal” ( main course, carbs, 2 veg and a pudding) offers best value and nutrition at £3.30 </a:t>
            </a:r>
          </a:p>
          <a:p>
            <a:pPr marL="257175" indent="-257175" algn="l">
              <a:lnSpc>
                <a:spcPct val="80000"/>
              </a:lnSpc>
              <a:spcAft>
                <a:spcPts val="600"/>
              </a:spcAft>
              <a:buFont typeface="Arial" panose="020B0604020202020204" pitchFamily="34" charset="0"/>
              <a:buChar char="•"/>
            </a:pPr>
            <a:r>
              <a:rPr lang="en-GB" dirty="0">
                <a:solidFill>
                  <a:schemeClr val="tx1"/>
                </a:solidFill>
              </a:rPr>
              <a:t>We sell jacket potatoes every day with all the favourite fillings (cheese, tuna mayo, baked beans etc.)</a:t>
            </a:r>
          </a:p>
          <a:p>
            <a:pPr marL="257175" indent="-257175" algn="l">
              <a:lnSpc>
                <a:spcPct val="80000"/>
              </a:lnSpc>
              <a:spcAft>
                <a:spcPts val="600"/>
              </a:spcAft>
              <a:buFont typeface="Arial" panose="020B0604020202020204" pitchFamily="34" charset="0"/>
              <a:buChar char="•"/>
            </a:pPr>
            <a:r>
              <a:rPr lang="en-GB" dirty="0">
                <a:solidFill>
                  <a:schemeClr val="tx1"/>
                </a:solidFill>
              </a:rPr>
              <a:t>Every Wednesday is roast dinner day, with homemade “roasties” and roasted fresh vegetables.</a:t>
            </a:r>
          </a:p>
          <a:p>
            <a:pPr marL="257175" indent="-257175" algn="l">
              <a:lnSpc>
                <a:spcPct val="80000"/>
              </a:lnSpc>
              <a:spcAft>
                <a:spcPts val="600"/>
              </a:spcAft>
              <a:buFont typeface="Arial" panose="020B0604020202020204" pitchFamily="34" charset="0"/>
              <a:buChar char="•"/>
            </a:pPr>
            <a:r>
              <a:rPr lang="en-GB" dirty="0">
                <a:solidFill>
                  <a:schemeClr val="tx1"/>
                </a:solidFill>
              </a:rPr>
              <a:t>Every Friday is “chip day” – choose fish, chicken or veggie burgers, or just cheesy chips!</a:t>
            </a:r>
          </a:p>
          <a:p>
            <a:pPr marL="257175" indent="-257175" algn="l">
              <a:lnSpc>
                <a:spcPct val="80000"/>
              </a:lnSpc>
              <a:spcAft>
                <a:spcPts val="600"/>
              </a:spcAft>
              <a:buFont typeface="Arial" panose="020B0604020202020204" pitchFamily="34" charset="0"/>
              <a:buChar char="•"/>
            </a:pPr>
            <a:r>
              <a:rPr lang="en-GB" dirty="0">
                <a:solidFill>
                  <a:schemeClr val="tx1"/>
                </a:solidFill>
              </a:rPr>
              <a:t>Year 7 come to the Dining Room earlier than everyone else to avoid the rush. </a:t>
            </a:r>
          </a:p>
          <a:p>
            <a:pPr marL="257175" indent="-257175" algn="l">
              <a:lnSpc>
                <a:spcPct val="80000"/>
              </a:lnSpc>
              <a:spcAft>
                <a:spcPts val="600"/>
              </a:spcAft>
              <a:buFont typeface="Arial" panose="020B0604020202020204" pitchFamily="34" charset="0"/>
              <a:buChar char="•"/>
            </a:pPr>
            <a:r>
              <a:rPr lang="en-GB" dirty="0">
                <a:solidFill>
                  <a:schemeClr val="tx1"/>
                </a:solidFill>
              </a:rPr>
              <a:t>If you join a club, you get a pass to enable you to jump the queue so you can get to your club quickly</a:t>
            </a:r>
          </a:p>
        </p:txBody>
      </p:sp>
      <p:sp>
        <p:nvSpPr>
          <p:cNvPr id="2" name="Rectangle: Rounded Corners 1">
            <a:extLst>
              <a:ext uri="{FF2B5EF4-FFF2-40B4-BE49-F238E27FC236}">
                <a16:creationId xmlns:a16="http://schemas.microsoft.com/office/drawing/2014/main" id="{D5822CC9-73D6-4889-1166-6BD047E1A6B7}"/>
              </a:ext>
            </a:extLst>
          </p:cNvPr>
          <p:cNvSpPr/>
          <p:nvPr/>
        </p:nvSpPr>
        <p:spPr>
          <a:xfrm>
            <a:off x="148472" y="1005722"/>
            <a:ext cx="8830559" cy="4694549"/>
          </a:xfrm>
          <a:prstGeom prst="roundRect">
            <a:avLst/>
          </a:prstGeom>
          <a:no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350"/>
          </a:p>
        </p:txBody>
      </p:sp>
      <p:grpSp>
        <p:nvGrpSpPr>
          <p:cNvPr id="4" name="Group 3">
            <a:extLst>
              <a:ext uri="{FF2B5EF4-FFF2-40B4-BE49-F238E27FC236}">
                <a16:creationId xmlns:a16="http://schemas.microsoft.com/office/drawing/2014/main" id="{5D9F6014-ADFD-125F-386C-E2090D289A9E}"/>
              </a:ext>
            </a:extLst>
          </p:cNvPr>
          <p:cNvGrpSpPr/>
          <p:nvPr/>
        </p:nvGrpSpPr>
        <p:grpSpPr>
          <a:xfrm>
            <a:off x="-1" y="0"/>
            <a:ext cx="9144002" cy="695148"/>
            <a:chOff x="-1" y="0"/>
            <a:chExt cx="9144002" cy="695148"/>
          </a:xfrm>
        </p:grpSpPr>
        <p:pic>
          <p:nvPicPr>
            <p:cNvPr id="5" name="Picture 4">
              <a:extLst>
                <a:ext uri="{FF2B5EF4-FFF2-40B4-BE49-F238E27FC236}">
                  <a16:creationId xmlns:a16="http://schemas.microsoft.com/office/drawing/2014/main" id="{C6C650BE-2FD7-4A5C-AC85-597BFC4A1524}"/>
                </a:ext>
              </a:extLst>
            </p:cNvPr>
            <p:cNvPicPr/>
            <p:nvPr/>
          </p:nvPicPr>
          <p:blipFill rotWithShape="1">
            <a:blip r:embed="rId2">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6" name="Picture 5">
              <a:extLst>
                <a:ext uri="{FF2B5EF4-FFF2-40B4-BE49-F238E27FC236}">
                  <a16:creationId xmlns:a16="http://schemas.microsoft.com/office/drawing/2014/main" id="{A390A7CE-C90C-9003-5879-344B9BA693F3}"/>
                </a:ext>
              </a:extLst>
            </p:cNvPr>
            <p:cNvPicPr/>
            <p:nvPr/>
          </p:nvPicPr>
          <p:blipFill rotWithShape="1">
            <a:blip r:embed="rId2">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7" name="Picture 6" descr="Hexagon banner head">
              <a:extLst>
                <a:ext uri="{FF2B5EF4-FFF2-40B4-BE49-F238E27FC236}">
                  <a16:creationId xmlns:a16="http://schemas.microsoft.com/office/drawing/2014/main" id="{639F5BA1-0779-13AA-CE6A-1403B6C6DE11}"/>
                </a:ext>
              </a:extLst>
            </p:cNvPr>
            <p:cNvPicPr/>
            <p:nvPr/>
          </p:nvPicPr>
          <p:blipFill rotWithShape="1">
            <a:blip r:embed="rId3"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4102313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35853" y="90872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Attendance</a:t>
            </a:r>
          </a:p>
        </p:txBody>
      </p:sp>
      <p:sp>
        <p:nvSpPr>
          <p:cNvPr id="5" name="Content Placeholder 2"/>
          <p:cNvSpPr txBox="1">
            <a:spLocks/>
          </p:cNvSpPr>
          <p:nvPr/>
        </p:nvSpPr>
        <p:spPr>
          <a:xfrm>
            <a:off x="435853" y="1949277"/>
            <a:ext cx="8229600" cy="4281488"/>
          </a:xfrm>
          <a:prstGeom prst="rect">
            <a:avLst/>
          </a:prstGeom>
        </p:spPr>
        <p:txBody>
          <a:bodyPr vert="horz" lIns="91440" tIns="45720" rIns="91440" bIns="45720" rtlCol="0" anchor="t">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sz="2400" dirty="0">
                <a:solidFill>
                  <a:schemeClr val="tx1"/>
                </a:solidFill>
                <a:latin typeface="+mj-lt"/>
                <a:ea typeface="Verdana"/>
                <a:cs typeface="Verdana" panose="020B0604030504040204" pitchFamily="34" charset="0"/>
              </a:rPr>
              <a:t>Our attendance target is 96%.</a:t>
            </a:r>
          </a:p>
          <a:p>
            <a:pPr marL="457200" indent="-457200" algn="l">
              <a:buFont typeface="Arial" panose="020B0604020202020204" pitchFamily="34" charset="0"/>
              <a:buChar char="•"/>
              <a:defRPr/>
            </a:pPr>
            <a:r>
              <a:rPr lang="en-GB" sz="2400" dirty="0">
                <a:solidFill>
                  <a:schemeClr val="tx1"/>
                </a:solidFill>
                <a:latin typeface="+mj-lt"/>
                <a:ea typeface="Verdana" panose="020B0604030504040204" pitchFamily="34" charset="0"/>
                <a:cs typeface="Verdana" panose="020B0604030504040204" pitchFamily="34" charset="0"/>
              </a:rPr>
              <a:t>If attendance falls the Attendance Officer Mrs Isherwood  shall be in contact with home.</a:t>
            </a:r>
          </a:p>
        </p:txBody>
      </p:sp>
      <p:grpSp>
        <p:nvGrpSpPr>
          <p:cNvPr id="6" name="Group 5">
            <a:extLst>
              <a:ext uri="{FF2B5EF4-FFF2-40B4-BE49-F238E27FC236}">
                <a16:creationId xmlns:a16="http://schemas.microsoft.com/office/drawing/2014/main" id="{B035E3D8-6BFE-44AA-BBC0-EDD6EAE55849}"/>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61CD9761-A27E-489B-B302-7F861E97ECE7}"/>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BABB455C-5229-43B9-8C1D-AF0C35968AD2}"/>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261DC85E-90DF-4209-92EB-12CF751790C8}"/>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665901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611560" y="1105090"/>
            <a:ext cx="777686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Holidays in Term Time</a:t>
            </a:r>
          </a:p>
        </p:txBody>
      </p:sp>
      <p:sp>
        <p:nvSpPr>
          <p:cNvPr id="5" name="Content Placeholder 2"/>
          <p:cNvSpPr txBox="1">
            <a:spLocks/>
          </p:cNvSpPr>
          <p:nvPr/>
        </p:nvSpPr>
        <p:spPr>
          <a:xfrm>
            <a:off x="457200" y="2492896"/>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sz="2400" dirty="0">
                <a:solidFill>
                  <a:schemeClr val="tx1"/>
                </a:solidFill>
                <a:latin typeface="+mj-lt"/>
                <a:ea typeface="Verdana" panose="020B0604030504040204" pitchFamily="34" charset="0"/>
                <a:cs typeface="Verdana" panose="020B0604030504040204" pitchFamily="34" charset="0"/>
              </a:rPr>
              <a:t>Classed as unauthorised absence.</a:t>
            </a:r>
          </a:p>
          <a:p>
            <a:pPr marL="457200" indent="-457200" algn="l">
              <a:buFont typeface="Arial" panose="020B0604020202020204" pitchFamily="34" charset="0"/>
              <a:buChar char="•"/>
              <a:defRPr/>
            </a:pPr>
            <a:r>
              <a:rPr lang="en-GB" sz="2400" dirty="0">
                <a:solidFill>
                  <a:schemeClr val="tx1"/>
                </a:solidFill>
                <a:latin typeface="+mj-lt"/>
                <a:ea typeface="Verdana" panose="020B0604030504040204" pitchFamily="34" charset="0"/>
                <a:cs typeface="Verdana" panose="020B0604030504040204" pitchFamily="34" charset="0"/>
              </a:rPr>
              <a:t>We can grant leave of absence in very exceptional circumstances but this would need to be discussed with the Headteacher.</a:t>
            </a:r>
          </a:p>
          <a:p>
            <a:pPr>
              <a:buFont typeface="Wingdings" pitchFamily="2" charset="2"/>
              <a:buNone/>
              <a:defRPr/>
            </a:pPr>
            <a:endParaRPr lang="en-GB" dirty="0"/>
          </a:p>
        </p:txBody>
      </p:sp>
      <p:grpSp>
        <p:nvGrpSpPr>
          <p:cNvPr id="6" name="Group 5">
            <a:extLst>
              <a:ext uri="{FF2B5EF4-FFF2-40B4-BE49-F238E27FC236}">
                <a16:creationId xmlns:a16="http://schemas.microsoft.com/office/drawing/2014/main" id="{25CA5858-AAF9-4038-BC60-47261FAEC209}"/>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FD5F994C-B920-4ADB-B17A-6BB2819E2E3F}"/>
                </a:ext>
              </a:extLst>
            </p:cNvPr>
            <p:cNvPicPr/>
            <p:nvPr/>
          </p:nvPicPr>
          <p:blipFill rotWithShape="1">
            <a:blip r:embed="rId2">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3B9DD31A-9104-4F2C-A075-3D8FC322E767}"/>
                </a:ext>
              </a:extLst>
            </p:cNvPr>
            <p:cNvPicPr/>
            <p:nvPr/>
          </p:nvPicPr>
          <p:blipFill rotWithShape="1">
            <a:blip r:embed="rId2">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3418A54C-FA71-41A0-8E01-483CF4C20D17}"/>
                </a:ext>
              </a:extLst>
            </p:cNvPr>
            <p:cNvPicPr/>
            <p:nvPr/>
          </p:nvPicPr>
          <p:blipFill rotWithShape="1">
            <a:blip r:embed="rId3"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104343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64572"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Trips &amp; Visits</a:t>
            </a:r>
          </a:p>
        </p:txBody>
      </p:sp>
      <p:sp>
        <p:nvSpPr>
          <p:cNvPr id="5" name="Content Placeholder 2"/>
          <p:cNvSpPr txBox="1">
            <a:spLocks/>
          </p:cNvSpPr>
          <p:nvPr/>
        </p:nvSpPr>
        <p:spPr>
          <a:xfrm>
            <a:off x="179513" y="2168115"/>
            <a:ext cx="8784976" cy="4114800"/>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Arial" charset="0"/>
              <a:buNone/>
              <a:defRPr/>
            </a:pPr>
            <a:r>
              <a:rPr lang="en-GB" b="1" dirty="0">
                <a:solidFill>
                  <a:schemeClr val="tx1"/>
                </a:solidFill>
                <a:latin typeface="+mj-lt"/>
                <a:ea typeface="Verdana" panose="020B0604030504040204" pitchFamily="34" charset="0"/>
                <a:cs typeface="Verdana" panose="020B0604030504040204" pitchFamily="34" charset="0"/>
              </a:rPr>
              <a:t>Currently in our Calendar:</a:t>
            </a:r>
          </a:p>
          <a:p>
            <a:pPr algn="l">
              <a:buFont typeface="Arial" charset="0"/>
              <a:buNone/>
              <a:defRPr/>
            </a:pPr>
            <a:endParaRPr lang="en-GB" sz="1800" b="1" dirty="0">
              <a:solidFill>
                <a:schemeClr val="tx1"/>
              </a:solidFill>
              <a:latin typeface="+mj-lt"/>
            </a:endParaRPr>
          </a:p>
          <a:p>
            <a:pPr marL="342900" indent="-342900" algn="l">
              <a:buFont typeface="Arial" panose="020B0604020202020204" pitchFamily="34" charset="0"/>
              <a:buChar char="•"/>
              <a:defRPr/>
            </a:pPr>
            <a:r>
              <a:rPr lang="en-GB" sz="2000" dirty="0">
                <a:solidFill>
                  <a:schemeClr val="tx1"/>
                </a:solidFill>
                <a:latin typeface="+mj-lt"/>
                <a:ea typeface="Verdana" panose="020B0604030504040204" pitchFamily="34" charset="0"/>
                <a:cs typeface="Verdana" panose="020B0604030504040204" pitchFamily="34" charset="0"/>
              </a:rPr>
              <a:t>Year 7 Chester Zoo – Autumn 2024</a:t>
            </a:r>
          </a:p>
          <a:p>
            <a:pPr marL="342900" indent="-342900" algn="l">
              <a:buFont typeface="Arial" panose="020B0604020202020204" pitchFamily="34" charset="0"/>
              <a:buChar char="•"/>
              <a:defRPr/>
            </a:pPr>
            <a:r>
              <a:rPr lang="en-GB" sz="2000" dirty="0">
                <a:solidFill>
                  <a:schemeClr val="tx1"/>
                </a:solidFill>
                <a:latin typeface="+mj-lt"/>
                <a:ea typeface="Verdana"/>
                <a:cs typeface="Verdana" panose="020B0604030504040204" pitchFamily="34" charset="0"/>
              </a:rPr>
              <a:t>School Music Production Summer 2025</a:t>
            </a:r>
            <a:endParaRPr lang="en-GB" sz="2000" dirty="0">
              <a:solidFill>
                <a:schemeClr val="tx1"/>
              </a:solidFill>
              <a:latin typeface="+mj-lt"/>
              <a:ea typeface="Verdana" panose="020B0604030504040204" pitchFamily="34" charset="0"/>
              <a:cs typeface="Verdana" panose="020B0604030504040204" pitchFamily="34" charset="0"/>
            </a:endParaRPr>
          </a:p>
          <a:p>
            <a:pPr marL="342900" indent="-342900" algn="l">
              <a:buFont typeface="Arial" panose="020B0604020202020204" pitchFamily="34" charset="0"/>
              <a:buChar char="•"/>
              <a:defRPr/>
            </a:pPr>
            <a:r>
              <a:rPr lang="en-GB" sz="2000" dirty="0">
                <a:solidFill>
                  <a:schemeClr val="tx1"/>
                </a:solidFill>
                <a:latin typeface="+mj-lt"/>
                <a:ea typeface="Verdana" panose="020B0604030504040204" pitchFamily="34" charset="0"/>
                <a:cs typeface="Verdana" panose="020B0604030504040204" pitchFamily="34" charset="0"/>
              </a:rPr>
              <a:t>School Ski Trip - Years 8-9 Easter 2025 </a:t>
            </a:r>
          </a:p>
          <a:p>
            <a:pPr marL="342900" indent="-342900" algn="l">
              <a:buFont typeface="Arial" panose="020B0604020202020204" pitchFamily="34" charset="0"/>
              <a:buChar char="•"/>
              <a:defRPr/>
            </a:pPr>
            <a:r>
              <a:rPr lang="en-GB" sz="2000" dirty="0">
                <a:solidFill>
                  <a:schemeClr val="tx1"/>
                </a:solidFill>
                <a:latin typeface="+mj-lt"/>
                <a:ea typeface="Verdana"/>
                <a:cs typeface="Verdana" panose="020B0604030504040204" pitchFamily="34" charset="0"/>
              </a:rPr>
              <a:t>Years 9 – 11 - Battlefields Trip July 2025 – Annual Trip</a:t>
            </a:r>
          </a:p>
          <a:p>
            <a:pPr marL="342900" indent="-342900" algn="l">
              <a:buFont typeface="Arial" panose="020B0604020202020204" pitchFamily="34" charset="0"/>
              <a:buChar char="•"/>
              <a:defRPr/>
            </a:pPr>
            <a:r>
              <a:rPr lang="en-GB" sz="2000" dirty="0">
                <a:solidFill>
                  <a:schemeClr val="tx1"/>
                </a:solidFill>
                <a:latin typeface="+mj-lt"/>
                <a:ea typeface="Verdana" panose="020B0604030504040204" pitchFamily="34" charset="0"/>
                <a:cs typeface="Verdana" panose="020B0604030504040204" pitchFamily="34" charset="0"/>
              </a:rPr>
              <a:t>Rewards trip - July 2025</a:t>
            </a:r>
          </a:p>
          <a:p>
            <a:pPr marL="342900" indent="-342900" algn="l">
              <a:buFont typeface="Arial" panose="020B0604020202020204" pitchFamily="34" charset="0"/>
              <a:buChar char="•"/>
              <a:defRPr/>
            </a:pPr>
            <a:r>
              <a:rPr lang="en-GB" sz="2000" dirty="0">
                <a:solidFill>
                  <a:schemeClr val="tx1"/>
                </a:solidFill>
                <a:latin typeface="+mj-lt"/>
                <a:ea typeface="Verdana" panose="020B0604030504040204" pitchFamily="34" charset="0"/>
                <a:cs typeface="Verdana" panose="020B0604030504040204" pitchFamily="34" charset="0"/>
              </a:rPr>
              <a:t>Several Careers opportunities </a:t>
            </a:r>
          </a:p>
        </p:txBody>
      </p:sp>
      <p:grpSp>
        <p:nvGrpSpPr>
          <p:cNvPr id="6" name="Group 5">
            <a:extLst>
              <a:ext uri="{FF2B5EF4-FFF2-40B4-BE49-F238E27FC236}">
                <a16:creationId xmlns:a16="http://schemas.microsoft.com/office/drawing/2014/main" id="{20A0A242-93BD-4523-A96F-7D946286D88F}"/>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1724D4ED-4651-4217-8E3A-392C0F33B35D}"/>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A4BE0DFB-3008-4275-A427-83A50391A304}"/>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B9B06F2C-ADDB-49BB-A4B8-0B80A5CE546E}"/>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377250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229600" cy="1143000"/>
          </a:xfrm>
        </p:spPr>
        <p:txBody>
          <a:bodyPr/>
          <a:lstStyle/>
          <a:p>
            <a:r>
              <a:rPr lang="en-GB" dirty="0"/>
              <a:t>A warm welcome to Settle College</a:t>
            </a:r>
          </a:p>
        </p:txBody>
      </p:sp>
      <p:pic>
        <p:nvPicPr>
          <p:cNvPr id="4" name="Picture 3"/>
          <p:cNvPicPr>
            <a:picLocks noChangeAspect="1"/>
          </p:cNvPicPr>
          <p:nvPr/>
        </p:nvPicPr>
        <p:blipFill>
          <a:blip r:embed="rId3"/>
          <a:stretch>
            <a:fillRect/>
          </a:stretch>
        </p:blipFill>
        <p:spPr>
          <a:xfrm>
            <a:off x="2503557" y="2488249"/>
            <a:ext cx="4136885" cy="2396055"/>
          </a:xfrm>
          <a:prstGeom prst="rect">
            <a:avLst/>
          </a:prstGeom>
        </p:spPr>
      </p:pic>
      <p:grpSp>
        <p:nvGrpSpPr>
          <p:cNvPr id="6" name="Group 5">
            <a:extLst>
              <a:ext uri="{FF2B5EF4-FFF2-40B4-BE49-F238E27FC236}">
                <a16:creationId xmlns:a16="http://schemas.microsoft.com/office/drawing/2014/main" id="{7139B889-A9E6-473A-A26D-17336F5B4F84}"/>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78F916F6-E29F-4565-B8AC-D7EFF20CBDC8}"/>
                </a:ext>
              </a:extLst>
            </p:cNvPr>
            <p:cNvPicPr/>
            <p:nvPr/>
          </p:nvPicPr>
          <p:blipFill rotWithShape="1">
            <a:blip r:embed="rId4">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FA595687-9DEE-4C9F-9CCA-9CA924533062}"/>
                </a:ext>
              </a:extLst>
            </p:cNvPr>
            <p:cNvPicPr/>
            <p:nvPr/>
          </p:nvPicPr>
          <p:blipFill rotWithShape="1">
            <a:blip r:embed="rId4">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F73B88CD-162D-4329-B65C-EF1D433C2DF9}"/>
                </a:ext>
              </a:extLst>
            </p:cNvPr>
            <p:cNvPicPr/>
            <p:nvPr/>
          </p:nvPicPr>
          <p:blipFill rotWithShape="1">
            <a:blip r:embed="rId5"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
        <p:nvSpPr>
          <p:cNvPr id="10" name="Title 1"/>
          <p:cNvSpPr txBox="1">
            <a:spLocks/>
          </p:cNvSpPr>
          <p:nvPr/>
        </p:nvSpPr>
        <p:spPr>
          <a:xfrm>
            <a:off x="539552" y="508518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You are part of the family</a:t>
            </a:r>
          </a:p>
        </p:txBody>
      </p:sp>
    </p:spTree>
    <p:extLst>
      <p:ext uri="{BB962C8B-B14F-4D97-AF65-F5344CB8AC3E}">
        <p14:creationId xmlns:p14="http://schemas.microsoft.com/office/powerpoint/2010/main" val="3952139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57200"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Financial Assistance</a:t>
            </a:r>
          </a:p>
        </p:txBody>
      </p:sp>
      <p:sp>
        <p:nvSpPr>
          <p:cNvPr id="5" name="Content Placeholder 2"/>
          <p:cNvSpPr txBox="1">
            <a:spLocks/>
          </p:cNvSpPr>
          <p:nvPr/>
        </p:nvSpPr>
        <p:spPr>
          <a:xfrm>
            <a:off x="251520" y="2564904"/>
            <a:ext cx="8403169" cy="37449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Available from the Jenny Walker Fund by application, available to those families entitled to financial support</a:t>
            </a:r>
            <a:r>
              <a:rPr lang="en-GB" altLang="en-US" sz="2400" dirty="0">
                <a:solidFill>
                  <a:schemeClr val="accent1">
                    <a:lumMod val="75000"/>
                  </a:schemeClr>
                </a:solidFill>
                <a:latin typeface="+mj-lt"/>
                <a:ea typeface="Verdana" panose="020B0604030504040204" pitchFamily="34" charset="0"/>
                <a:cs typeface="Verdana" panose="020B0604030504040204" pitchFamily="34" charset="0"/>
              </a:rPr>
              <a:t>.</a:t>
            </a:r>
          </a:p>
        </p:txBody>
      </p:sp>
      <p:grpSp>
        <p:nvGrpSpPr>
          <p:cNvPr id="6" name="Group 5">
            <a:extLst>
              <a:ext uri="{FF2B5EF4-FFF2-40B4-BE49-F238E27FC236}">
                <a16:creationId xmlns:a16="http://schemas.microsoft.com/office/drawing/2014/main" id="{5A546C70-3257-4580-9649-CA129E3A6C40}"/>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EDE31778-B507-4D00-868B-D306298EF180}"/>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FC5FA70A-594E-4318-8FCF-EBCA52562F61}"/>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7466F8DD-30AC-496F-81DF-0C4D47A3236A}"/>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3252973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3"/>
          <p:cNvSpPr txBox="1">
            <a:spLocks noChangeArrowheads="1"/>
          </p:cNvSpPr>
          <p:nvPr/>
        </p:nvSpPr>
        <p:spPr bwMode="auto">
          <a:xfrm>
            <a:off x="489064" y="1340768"/>
            <a:ext cx="8115384"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 typeface="Arial" charset="0"/>
              <a:buNone/>
              <a:defRPr/>
            </a:pPr>
            <a:r>
              <a:rPr lang="en-GB" sz="4400" b="1" dirty="0">
                <a:latin typeface="+mj-lt"/>
                <a:ea typeface="Verdana" panose="020B0604030504040204" pitchFamily="34" charset="0"/>
                <a:cs typeface="Verdana" panose="020B0604030504040204" pitchFamily="34" charset="0"/>
              </a:rPr>
              <a:t>Challenge stars– </a:t>
            </a:r>
          </a:p>
          <a:p>
            <a:pPr>
              <a:buFont typeface="Arial" charset="0"/>
              <a:buNone/>
              <a:defRPr/>
            </a:pPr>
            <a:endParaRPr lang="en-GB" sz="2000" dirty="0">
              <a:solidFill>
                <a:schemeClr val="accent1">
                  <a:lumMod val="75000"/>
                </a:schemeClr>
              </a:solidFill>
              <a:latin typeface="+mj-lt"/>
              <a:ea typeface="Verdana" panose="020B0604030504040204" pitchFamily="34" charset="0"/>
              <a:cs typeface="Verdana" panose="020B0604030504040204" pitchFamily="34" charset="0"/>
            </a:endParaRPr>
          </a:p>
          <a:p>
            <a:pPr marL="342900" indent="-342900">
              <a:defRPr/>
            </a:pPr>
            <a:r>
              <a:rPr lang="en-GB" sz="2000" dirty="0">
                <a:latin typeface="+mj-lt"/>
                <a:ea typeface="Verdana" panose="020B0604030504040204" pitchFamily="34" charset="0"/>
                <a:cs typeface="Verdana" panose="020B0604030504040204" pitchFamily="34" charset="0"/>
              </a:rPr>
              <a:t>Your son/daughter will receive a challenge card once per term.</a:t>
            </a:r>
          </a:p>
          <a:p>
            <a:pPr marL="342900" indent="-342900">
              <a:defRPr/>
            </a:pPr>
            <a:r>
              <a:rPr lang="en-GB" sz="2000" dirty="0">
                <a:latin typeface="+mj-lt"/>
                <a:ea typeface="Verdana" panose="020B0604030504040204" pitchFamily="34" charset="0"/>
                <a:cs typeface="Verdana" panose="020B0604030504040204" pitchFamily="34" charset="0"/>
              </a:rPr>
              <a:t>Your son/daughter should ensure they challenge their learning during the school day, teachers nominate a student per lesson for their personal challenge within a lesson.</a:t>
            </a:r>
          </a:p>
          <a:p>
            <a:pPr marL="342900" indent="-342900">
              <a:defRPr/>
            </a:pPr>
            <a:r>
              <a:rPr lang="en-GB" sz="2000" dirty="0">
                <a:latin typeface="+mj-lt"/>
                <a:ea typeface="Verdana" panose="020B0604030504040204" pitchFamily="34" charset="0"/>
                <a:cs typeface="Verdana" panose="020B0604030504040204" pitchFamily="34" charset="0"/>
              </a:rPr>
              <a:t>This has been introduced in order to ensure students challenge themselves to be their best.</a:t>
            </a:r>
          </a:p>
          <a:p>
            <a:pPr marL="342900" indent="-342900">
              <a:defRPr/>
            </a:pPr>
            <a:r>
              <a:rPr lang="en-GB" sz="2000" dirty="0">
                <a:latin typeface="+mj-lt"/>
                <a:ea typeface="Verdana" panose="020B0604030504040204" pitchFamily="34" charset="0"/>
                <a:cs typeface="Verdana" panose="020B0604030504040204" pitchFamily="34" charset="0"/>
              </a:rPr>
              <a:t>Once filled out in a term students as a group decide upon their reward. Previous rewards have been Christmas dinner, an Easter egg hunt for an afternoon</a:t>
            </a:r>
            <a:r>
              <a:rPr lang="en-GB" sz="2000" dirty="0">
                <a:solidFill>
                  <a:schemeClr val="accent1">
                    <a:lumMod val="75000"/>
                  </a:schemeClr>
                </a:solidFill>
                <a:latin typeface="+mj-lt"/>
                <a:ea typeface="Verdana" panose="020B0604030504040204" pitchFamily="34" charset="0"/>
                <a:cs typeface="Verdana" panose="020B0604030504040204" pitchFamily="34" charset="0"/>
              </a:rPr>
              <a:t>.</a:t>
            </a:r>
            <a:endParaRPr lang="en-GB" altLang="en-US" sz="2000" b="1" dirty="0">
              <a:solidFill>
                <a:schemeClr val="accent1">
                  <a:lumMod val="75000"/>
                </a:schemeClr>
              </a:solidFill>
              <a:latin typeface="+mj-lt"/>
              <a:ea typeface="Verdana" panose="020B0604030504040204" pitchFamily="34" charset="0"/>
              <a:cs typeface="Verdana" panose="020B0604030504040204" pitchFamily="34" charset="0"/>
            </a:endParaRPr>
          </a:p>
        </p:txBody>
      </p:sp>
      <p:grpSp>
        <p:nvGrpSpPr>
          <p:cNvPr id="5" name="Group 4">
            <a:extLst>
              <a:ext uri="{FF2B5EF4-FFF2-40B4-BE49-F238E27FC236}">
                <a16:creationId xmlns:a16="http://schemas.microsoft.com/office/drawing/2014/main" id="{3DE005F1-8105-4907-BA35-D3861F6BDE2E}"/>
              </a:ext>
            </a:extLst>
          </p:cNvPr>
          <p:cNvGrpSpPr/>
          <p:nvPr/>
        </p:nvGrpSpPr>
        <p:grpSpPr>
          <a:xfrm>
            <a:off x="-1" y="0"/>
            <a:ext cx="9144002" cy="695148"/>
            <a:chOff x="-1" y="0"/>
            <a:chExt cx="9144002" cy="695148"/>
          </a:xfrm>
        </p:grpSpPr>
        <p:pic>
          <p:nvPicPr>
            <p:cNvPr id="6" name="Picture 5">
              <a:extLst>
                <a:ext uri="{FF2B5EF4-FFF2-40B4-BE49-F238E27FC236}">
                  <a16:creationId xmlns:a16="http://schemas.microsoft.com/office/drawing/2014/main" id="{AE35DBEB-C5B1-4D53-A2FF-9B1DE0C6E4C5}"/>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7" name="Picture 6">
              <a:extLst>
                <a:ext uri="{FF2B5EF4-FFF2-40B4-BE49-F238E27FC236}">
                  <a16:creationId xmlns:a16="http://schemas.microsoft.com/office/drawing/2014/main" id="{4E677756-819E-43DF-AF20-3721E38C7CB2}"/>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8" name="Picture 7" descr="Hexagon banner head">
              <a:extLst>
                <a:ext uri="{FF2B5EF4-FFF2-40B4-BE49-F238E27FC236}">
                  <a16:creationId xmlns:a16="http://schemas.microsoft.com/office/drawing/2014/main" id="{E64B401A-69A9-4753-BB80-E0533152EBA9}"/>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921671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3"/>
          <p:cNvSpPr txBox="1">
            <a:spLocks noChangeArrowheads="1"/>
          </p:cNvSpPr>
          <p:nvPr/>
        </p:nvSpPr>
        <p:spPr bwMode="auto">
          <a:xfrm>
            <a:off x="514308" y="908720"/>
            <a:ext cx="8115384" cy="4844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 typeface="Arial" charset="0"/>
              <a:buNone/>
              <a:defRPr/>
            </a:pPr>
            <a:r>
              <a:rPr lang="en-GB" sz="4400" b="1" dirty="0">
                <a:latin typeface="+mj-lt"/>
                <a:ea typeface="Verdana"/>
                <a:cs typeface="Verdana" panose="020B0604030504040204" pitchFamily="34" charset="0"/>
              </a:rPr>
              <a:t>Primary Information</a:t>
            </a:r>
            <a:endParaRPr lang="en-GB" sz="4400" b="1" dirty="0">
              <a:latin typeface="+mj-lt"/>
              <a:ea typeface="Verdana" panose="020B0604030504040204" pitchFamily="34" charset="0"/>
              <a:cs typeface="Verdana" panose="020B0604030504040204" pitchFamily="34" charset="0"/>
            </a:endParaRPr>
          </a:p>
          <a:p>
            <a:pPr>
              <a:defRPr/>
            </a:pPr>
            <a:endParaRPr lang="en-GB" sz="2000" dirty="0">
              <a:latin typeface="+mj-lt"/>
              <a:ea typeface="Verdana" panose="020B0604030504040204" pitchFamily="34" charset="0"/>
              <a:cs typeface="Verdana" panose="020B0604030504040204" pitchFamily="34" charset="0"/>
            </a:endParaRPr>
          </a:p>
          <a:p>
            <a:pPr marL="342900" indent="-342900">
              <a:defRPr/>
            </a:pPr>
            <a:r>
              <a:rPr lang="en-GB" sz="2400" dirty="0">
                <a:latin typeface="+mj-lt"/>
                <a:ea typeface="Verdana"/>
                <a:cs typeface="Verdana" panose="020B0604030504040204" pitchFamily="34" charset="0"/>
              </a:rPr>
              <a:t>Primary schools have shared key information through 6 into 7, as well as meetings between staff within all schools.</a:t>
            </a:r>
            <a:endParaRPr lang="en-GB" sz="2400" dirty="0">
              <a:latin typeface="+mj-lt"/>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a:buNone/>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a:buNone/>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defRPr/>
            </a:pPr>
            <a:endParaRPr lang="en-GB" altLang="en-US" sz="20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5" name="Group 4">
            <a:extLst>
              <a:ext uri="{FF2B5EF4-FFF2-40B4-BE49-F238E27FC236}">
                <a16:creationId xmlns:a16="http://schemas.microsoft.com/office/drawing/2014/main" id="{D3C3F2F1-81D9-44D5-A246-66229EA20F79}"/>
              </a:ext>
            </a:extLst>
          </p:cNvPr>
          <p:cNvGrpSpPr/>
          <p:nvPr/>
        </p:nvGrpSpPr>
        <p:grpSpPr>
          <a:xfrm>
            <a:off x="-1" y="0"/>
            <a:ext cx="9144002" cy="695148"/>
            <a:chOff x="-1" y="0"/>
            <a:chExt cx="9144002" cy="695148"/>
          </a:xfrm>
        </p:grpSpPr>
        <p:pic>
          <p:nvPicPr>
            <p:cNvPr id="6" name="Picture 5">
              <a:extLst>
                <a:ext uri="{FF2B5EF4-FFF2-40B4-BE49-F238E27FC236}">
                  <a16:creationId xmlns:a16="http://schemas.microsoft.com/office/drawing/2014/main" id="{8DCE29F9-EA0B-4C0A-8490-4A7E8C06020A}"/>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7" name="Picture 6">
              <a:extLst>
                <a:ext uri="{FF2B5EF4-FFF2-40B4-BE49-F238E27FC236}">
                  <a16:creationId xmlns:a16="http://schemas.microsoft.com/office/drawing/2014/main" id="{8B6BFD4B-81BE-4488-A149-F37D7D1946AE}"/>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8" name="Picture 7" descr="Hexagon banner head">
              <a:extLst>
                <a:ext uri="{FF2B5EF4-FFF2-40B4-BE49-F238E27FC236}">
                  <a16:creationId xmlns:a16="http://schemas.microsoft.com/office/drawing/2014/main" id="{713FE452-EB32-4F26-858F-69E9B5E94909}"/>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
        <p:nvSpPr>
          <p:cNvPr id="2" name="TextBox 3">
            <a:extLst>
              <a:ext uri="{FF2B5EF4-FFF2-40B4-BE49-F238E27FC236}">
                <a16:creationId xmlns:a16="http://schemas.microsoft.com/office/drawing/2014/main" id="{85E62C7F-E9FD-DD16-5F0A-56331651F9D1}"/>
              </a:ext>
            </a:extLst>
          </p:cNvPr>
          <p:cNvSpPr txBox="1">
            <a:spLocks noChangeArrowheads="1"/>
          </p:cNvSpPr>
          <p:nvPr/>
        </p:nvSpPr>
        <p:spPr bwMode="auto">
          <a:xfrm>
            <a:off x="514308" y="3133811"/>
            <a:ext cx="8115384" cy="580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defRPr/>
            </a:pPr>
            <a:r>
              <a:rPr lang="en-GB" sz="4400" b="1" dirty="0">
                <a:latin typeface="+mj-lt"/>
                <a:ea typeface="Verdana" panose="020B0604030504040204" pitchFamily="34" charset="0"/>
                <a:cs typeface="Verdana" panose="020B0604030504040204" pitchFamily="34" charset="0"/>
              </a:rPr>
              <a:t>Year 6 Teacher Visits</a:t>
            </a:r>
          </a:p>
          <a:p>
            <a:pPr>
              <a:buNone/>
              <a:defRPr/>
            </a:pPr>
            <a:endParaRPr lang="en-GB" dirty="0">
              <a:latin typeface="+mj-lt"/>
              <a:ea typeface="Verdana" panose="020B0604030504040204" pitchFamily="34" charset="0"/>
              <a:cs typeface="Verdana" panose="020B0604030504040204" pitchFamily="34" charset="0"/>
            </a:endParaRPr>
          </a:p>
          <a:p>
            <a:pPr marL="342900" indent="-342900">
              <a:defRPr/>
            </a:pPr>
            <a:r>
              <a:rPr lang="en-GB" sz="2400" dirty="0">
                <a:latin typeface="+mj-lt"/>
                <a:ea typeface="Verdana" panose="020B0604030504040204" pitchFamily="34" charset="0"/>
                <a:cs typeface="Verdana" panose="020B0604030504040204" pitchFamily="34" charset="0"/>
              </a:rPr>
              <a:t>Year 6 Teachers observe core subject lessons to ensure no regression from Year 6. This is scheduled for the new academic year.</a:t>
            </a:r>
          </a:p>
          <a:p>
            <a:pPr>
              <a:buNone/>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a:buNone/>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a:buNone/>
              <a:defRPr/>
            </a:pPr>
            <a:endParaRPr lang="en-GB"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defRPr/>
            </a:pPr>
            <a:endParaRPr lang="en-GB" alt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38612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77772" y="1040557"/>
            <a:ext cx="8229600"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sz="3600" b="1" dirty="0">
                <a:ea typeface="Verdana" panose="020B0604030504040204" pitchFamily="34" charset="0"/>
                <a:cs typeface="Verdana" panose="020B0604030504040204" pitchFamily="34" charset="0"/>
              </a:rPr>
              <a:t>How will I know how well my</a:t>
            </a:r>
            <a:br>
              <a:rPr lang="en-GB" altLang="en-US" sz="3600" b="1" dirty="0">
                <a:ea typeface="Verdana" panose="020B0604030504040204" pitchFamily="34" charset="0"/>
                <a:cs typeface="Verdana" panose="020B0604030504040204" pitchFamily="34" charset="0"/>
              </a:rPr>
            </a:br>
            <a:r>
              <a:rPr lang="en-GB" altLang="en-US" sz="3600" b="1" dirty="0">
                <a:ea typeface="Verdana" panose="020B0604030504040204" pitchFamily="34" charset="0"/>
                <a:cs typeface="Verdana" panose="020B0604030504040204" pitchFamily="34" charset="0"/>
              </a:rPr>
              <a:t> child is doing ?</a:t>
            </a:r>
          </a:p>
        </p:txBody>
      </p:sp>
      <p:sp>
        <p:nvSpPr>
          <p:cNvPr id="5" name="Content Placeholder 2"/>
          <p:cNvSpPr txBox="1">
            <a:spLocks/>
          </p:cNvSpPr>
          <p:nvPr/>
        </p:nvSpPr>
        <p:spPr>
          <a:xfrm>
            <a:off x="457200" y="2420888"/>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Students will receive 3 Progress Reviews in Year 7.</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Each Progress Review reports on your child’s expected end of Key stage 3 performance in each subject. We also include an Attitude to Learning score which reflects the effort applied in each subject.</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Year 7’s have a meet the tutor evening in the first half term and a formal parents evening in the first half of the summer term.</a:t>
            </a:r>
          </a:p>
          <a:p>
            <a:pPr marL="457200" indent="-457200" algn="l">
              <a:buFont typeface="Arial" panose="020B0604020202020204" pitchFamily="34" charset="0"/>
              <a:buChar char="•"/>
              <a:defRPr/>
            </a:pPr>
            <a:r>
              <a:rPr lang="en-GB" altLang="en-US" sz="2400" dirty="0" err="1">
                <a:solidFill>
                  <a:schemeClr val="tx1"/>
                </a:solidFill>
                <a:latin typeface="+mj-lt"/>
                <a:ea typeface="Verdana" panose="020B0604030504040204" pitchFamily="34" charset="0"/>
                <a:cs typeface="Verdana" panose="020B0604030504040204" pitchFamily="34" charset="0"/>
              </a:rPr>
              <a:t>Arbor</a:t>
            </a:r>
            <a:r>
              <a:rPr lang="en-GB" altLang="en-US" sz="2400" dirty="0">
                <a:solidFill>
                  <a:schemeClr val="tx1"/>
                </a:solidFill>
                <a:latin typeface="+mj-lt"/>
                <a:ea typeface="Verdana" panose="020B0604030504040204" pitchFamily="34" charset="0"/>
                <a:cs typeface="Verdana" panose="020B0604030504040204" pitchFamily="34" charset="0"/>
              </a:rPr>
              <a:t> will give you instance access to an overview of academic and attitude success.</a:t>
            </a:r>
          </a:p>
          <a:p>
            <a:pPr>
              <a:defRPr/>
            </a:pPr>
            <a:endParaRPr lang="en-GB" altLang="en-US" dirty="0"/>
          </a:p>
        </p:txBody>
      </p:sp>
      <p:grpSp>
        <p:nvGrpSpPr>
          <p:cNvPr id="6" name="Group 5">
            <a:extLst>
              <a:ext uri="{FF2B5EF4-FFF2-40B4-BE49-F238E27FC236}">
                <a16:creationId xmlns:a16="http://schemas.microsoft.com/office/drawing/2014/main" id="{3CD5F7EB-ED8A-4F21-BB08-B68A70145E89}"/>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4AA8A358-D0B8-417F-92F5-F3AE41057F62}"/>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1D5DB7D1-27D8-4566-8701-08D32C305F55}"/>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B7BA8431-5BC7-4207-9A04-25207EB02398}"/>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3063831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35496" y="1268760"/>
            <a:ext cx="9289032"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err="1">
                <a:ea typeface="Verdana" panose="020B0604030504040204" pitchFamily="34" charset="0"/>
                <a:cs typeface="Verdana" panose="020B0604030504040204" pitchFamily="34" charset="0"/>
              </a:rPr>
              <a:t>Arbor</a:t>
            </a:r>
            <a:r>
              <a:rPr lang="en-GB" altLang="en-US" b="1" dirty="0">
                <a:ea typeface="Verdana" panose="020B0604030504040204" pitchFamily="34" charset="0"/>
                <a:cs typeface="Verdana" panose="020B0604030504040204" pitchFamily="34" charset="0"/>
              </a:rPr>
              <a:t> is the new home learning planner</a:t>
            </a:r>
          </a:p>
          <a:p>
            <a:pPr algn="l">
              <a:defRPr/>
            </a:pPr>
            <a:endParaRPr lang="en-GB" altLang="en-US" b="1" dirty="0">
              <a:solidFill>
                <a:schemeClr val="accent1">
                  <a:lumMod val="75000"/>
                </a:schemeClr>
              </a:solidFill>
              <a:ea typeface="Verdana" panose="020B0604030504040204" pitchFamily="34" charset="0"/>
              <a:cs typeface="Verdana" panose="020B0604030504040204" pitchFamily="34" charset="0"/>
            </a:endParaRPr>
          </a:p>
        </p:txBody>
      </p:sp>
      <p:sp>
        <p:nvSpPr>
          <p:cNvPr id="5" name="Rectangle 3"/>
          <p:cNvSpPr txBox="1">
            <a:spLocks noChangeArrowheads="1"/>
          </p:cNvSpPr>
          <p:nvPr/>
        </p:nvSpPr>
        <p:spPr>
          <a:xfrm>
            <a:off x="457200" y="1988840"/>
            <a:ext cx="8229600" cy="4281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endParaRPr lang="en-GB" altLang="en-US" sz="2600" dirty="0">
              <a:solidFill>
                <a:schemeClr val="accent1">
                  <a:lumMod val="75000"/>
                </a:schemeClr>
              </a:solidFill>
              <a:highlight>
                <a:srgbClr val="FFFF00"/>
              </a:highlight>
              <a:latin typeface="+mj-lt"/>
              <a:ea typeface="Verdana" panose="020B0604030504040204" pitchFamily="34" charset="0"/>
              <a:cs typeface="Verdana" panose="020B0604030504040204" pitchFamily="34" charset="0"/>
            </a:endParaRPr>
          </a:p>
        </p:txBody>
      </p:sp>
      <p:grpSp>
        <p:nvGrpSpPr>
          <p:cNvPr id="6" name="Group 5">
            <a:extLst>
              <a:ext uri="{FF2B5EF4-FFF2-40B4-BE49-F238E27FC236}">
                <a16:creationId xmlns:a16="http://schemas.microsoft.com/office/drawing/2014/main" id="{36EF2879-BD06-4445-B1B2-D9D45C15BF65}"/>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8492B516-FAB2-4841-93A4-8F0E0C89186B}"/>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635EE500-0428-4821-BB21-65D8A2978048}"/>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5DA845A9-FB39-4F0B-9BCD-F89F042AC829}"/>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pic>
        <p:nvPicPr>
          <p:cNvPr id="2" name="Picture 1"/>
          <p:cNvPicPr>
            <a:picLocks noChangeAspect="1"/>
          </p:cNvPicPr>
          <p:nvPr/>
        </p:nvPicPr>
        <p:blipFill>
          <a:blip r:embed="rId5"/>
          <a:stretch>
            <a:fillRect/>
          </a:stretch>
        </p:blipFill>
        <p:spPr>
          <a:xfrm>
            <a:off x="2555776" y="3717032"/>
            <a:ext cx="3916891" cy="1924968"/>
          </a:xfrm>
          <a:prstGeom prst="rect">
            <a:avLst/>
          </a:prstGeom>
        </p:spPr>
      </p:pic>
      <p:sp>
        <p:nvSpPr>
          <p:cNvPr id="10" name="Content Placeholder 2"/>
          <p:cNvSpPr txBox="1">
            <a:spLocks/>
          </p:cNvSpPr>
          <p:nvPr/>
        </p:nvSpPr>
        <p:spPr>
          <a:xfrm>
            <a:off x="457200" y="2420888"/>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Students will have access to their account. This can be done on a computer/tablet or phone.</a:t>
            </a:r>
          </a:p>
          <a:p>
            <a:pPr>
              <a:defRPr/>
            </a:pPr>
            <a:endParaRPr lang="en-GB" altLang="en-US" dirty="0"/>
          </a:p>
        </p:txBody>
      </p:sp>
    </p:spTree>
    <p:extLst>
      <p:ext uri="{BB962C8B-B14F-4D97-AF65-F5344CB8AC3E}">
        <p14:creationId xmlns:p14="http://schemas.microsoft.com/office/powerpoint/2010/main" val="4188376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64572"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Who To Talk To</a:t>
            </a:r>
          </a:p>
        </p:txBody>
      </p:sp>
      <p:sp>
        <p:nvSpPr>
          <p:cNvPr id="5" name="Rectangle 3"/>
          <p:cNvSpPr txBox="1">
            <a:spLocks noChangeArrowheads="1"/>
          </p:cNvSpPr>
          <p:nvPr/>
        </p:nvSpPr>
        <p:spPr>
          <a:xfrm>
            <a:off x="179512" y="2183557"/>
            <a:ext cx="8712968" cy="2829619"/>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lnSpc>
                <a:spcPct val="90000"/>
              </a:lnSpc>
              <a:buFont typeface="Arial" panose="020B0604020202020204" pitchFamily="34" charset="0"/>
              <a:buChar char="•"/>
              <a:defRPr/>
            </a:pPr>
            <a:r>
              <a:rPr lang="en-GB" altLang="en-US" sz="2800" dirty="0">
                <a:solidFill>
                  <a:schemeClr val="tx1"/>
                </a:solidFill>
                <a:latin typeface="+mj-lt"/>
                <a:ea typeface="Verdana" panose="020B0604030504040204" pitchFamily="34" charset="0"/>
                <a:cs typeface="Verdana" panose="020B0604030504040204" pitchFamily="34" charset="0"/>
              </a:rPr>
              <a:t>Day to day problems – Form Tutor (first point of call) </a:t>
            </a:r>
          </a:p>
          <a:p>
            <a:pPr marL="457200" indent="-457200" algn="l">
              <a:lnSpc>
                <a:spcPct val="90000"/>
              </a:lnSpc>
              <a:buFont typeface="Arial" panose="020B0604020202020204" pitchFamily="34" charset="0"/>
              <a:buChar char="•"/>
              <a:defRPr/>
            </a:pPr>
            <a:r>
              <a:rPr lang="en-GB" altLang="en-US" sz="2800" dirty="0">
                <a:solidFill>
                  <a:schemeClr val="tx1"/>
                </a:solidFill>
                <a:latin typeface="+mj-lt"/>
                <a:ea typeface="Verdana" panose="020B0604030504040204" pitchFamily="34" charset="0"/>
                <a:cs typeface="Verdana" panose="020B0604030504040204" pitchFamily="34" charset="0"/>
              </a:rPr>
              <a:t>More serious issues, health matters – Heads of Years</a:t>
            </a:r>
          </a:p>
          <a:p>
            <a:pPr marL="457200" indent="-457200" algn="l">
              <a:lnSpc>
                <a:spcPct val="90000"/>
              </a:lnSpc>
              <a:buFont typeface="Arial" panose="020B0604020202020204" pitchFamily="34" charset="0"/>
              <a:buChar char="•"/>
              <a:defRPr/>
            </a:pPr>
            <a:r>
              <a:rPr lang="en-GB" altLang="en-US" sz="2800" dirty="0">
                <a:solidFill>
                  <a:schemeClr val="tx1"/>
                </a:solidFill>
                <a:latin typeface="+mj-lt"/>
                <a:ea typeface="Verdana" panose="020B0604030504040204" pitchFamily="34" charset="0"/>
                <a:cs typeface="Verdana" panose="020B0604030504040204" pitchFamily="34" charset="0"/>
              </a:rPr>
              <a:t>Academic problems – Class Teacher or Head of Department</a:t>
            </a:r>
          </a:p>
          <a:p>
            <a:pPr marL="457200" indent="-457200" algn="l">
              <a:lnSpc>
                <a:spcPct val="90000"/>
              </a:lnSpc>
              <a:buFont typeface="Arial" panose="020B0604020202020204" pitchFamily="34" charset="0"/>
              <a:buChar char="•"/>
              <a:defRPr/>
            </a:pPr>
            <a:r>
              <a:rPr lang="en-GB" altLang="en-US" sz="2800" dirty="0">
                <a:solidFill>
                  <a:schemeClr val="tx1"/>
                </a:solidFill>
                <a:latin typeface="+mj-lt"/>
                <a:ea typeface="Verdana" panose="020B0604030504040204" pitchFamily="34" charset="0"/>
                <a:cs typeface="Verdana" panose="020B0604030504040204" pitchFamily="34" charset="0"/>
              </a:rPr>
              <a:t>Special Needs – Mrs </a:t>
            </a:r>
            <a:r>
              <a:rPr lang="en-GB" altLang="en-US" sz="2800" dirty="0" err="1">
                <a:solidFill>
                  <a:schemeClr val="tx1"/>
                </a:solidFill>
                <a:latin typeface="+mj-lt"/>
                <a:ea typeface="Verdana" panose="020B0604030504040204" pitchFamily="34" charset="0"/>
                <a:cs typeface="Verdana" panose="020B0604030504040204" pitchFamily="34" charset="0"/>
              </a:rPr>
              <a:t>Grimshaw</a:t>
            </a:r>
            <a:endParaRPr lang="en-GB" altLang="en-US" sz="2800" dirty="0">
              <a:solidFill>
                <a:schemeClr val="tx1"/>
              </a:solidFill>
              <a:latin typeface="+mj-lt"/>
              <a:ea typeface="Verdana" panose="020B0604030504040204" pitchFamily="34" charset="0"/>
              <a:cs typeface="Verdana" panose="020B0604030504040204" pitchFamily="34" charset="0"/>
            </a:endParaRPr>
          </a:p>
          <a:p>
            <a:pPr marL="457200" indent="-457200" algn="l">
              <a:lnSpc>
                <a:spcPct val="90000"/>
              </a:lnSpc>
              <a:buFont typeface="Arial" panose="020B0604020202020204" pitchFamily="34" charset="0"/>
              <a:buChar char="•"/>
              <a:defRPr/>
            </a:pPr>
            <a:r>
              <a:rPr lang="en-GB" altLang="en-US" sz="2800" dirty="0">
                <a:solidFill>
                  <a:schemeClr val="tx1"/>
                </a:solidFill>
                <a:latin typeface="+mj-lt"/>
                <a:ea typeface="Verdana" panose="020B0604030504040204" pitchFamily="34" charset="0"/>
                <a:cs typeface="Verdana" panose="020B0604030504040204" pitchFamily="34" charset="0"/>
              </a:rPr>
              <a:t>Please phone first – the person you need to see may not be available</a:t>
            </a:r>
          </a:p>
        </p:txBody>
      </p:sp>
      <p:grpSp>
        <p:nvGrpSpPr>
          <p:cNvPr id="6" name="Group 5">
            <a:extLst>
              <a:ext uri="{FF2B5EF4-FFF2-40B4-BE49-F238E27FC236}">
                <a16:creationId xmlns:a16="http://schemas.microsoft.com/office/drawing/2014/main" id="{DC45C6E8-DA5F-448E-9165-418522859BCA}"/>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2F12D3A0-0ABB-4560-8032-90B40EA7166F}"/>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9E29BEC2-DF5A-4035-BF16-2727C07FDACB}"/>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C8B2FEF6-C8DA-4676-AFE6-F6ACA09246CC}"/>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794176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54999" y="83671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Uniform</a:t>
            </a:r>
          </a:p>
        </p:txBody>
      </p:sp>
      <p:sp>
        <p:nvSpPr>
          <p:cNvPr id="5" name="Rectangle 3"/>
          <p:cNvSpPr txBox="1">
            <a:spLocks noChangeArrowheads="1"/>
          </p:cNvSpPr>
          <p:nvPr/>
        </p:nvSpPr>
        <p:spPr>
          <a:xfrm>
            <a:off x="395288" y="1844675"/>
            <a:ext cx="8497887" cy="4392613"/>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Uniform important (jumper optional, blazer is compulsory) </a:t>
            </a:r>
          </a:p>
          <a:p>
            <a:pPr marL="342900" indent="-3429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Available to view in the lobby area</a:t>
            </a:r>
          </a:p>
          <a:p>
            <a:pPr marL="342900" indent="-3429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Key areas of concern:</a:t>
            </a:r>
          </a:p>
          <a:p>
            <a:pPr lvl="1" algn="l">
              <a:defRPr/>
            </a:pPr>
            <a:r>
              <a:rPr lang="en-GB" altLang="en-US" sz="2400" dirty="0">
                <a:solidFill>
                  <a:schemeClr val="tx1"/>
                </a:solidFill>
                <a:latin typeface="+mj-lt"/>
                <a:ea typeface="Verdana" panose="020B0604030504040204" pitchFamily="34" charset="0"/>
                <a:cs typeface="Verdana" panose="020B0604030504040204" pitchFamily="34" charset="0"/>
              </a:rPr>
              <a:t>Hair – please no obvious dying</a:t>
            </a:r>
          </a:p>
          <a:p>
            <a:pPr lvl="1" algn="l">
              <a:defRPr/>
            </a:pPr>
            <a:r>
              <a:rPr lang="en-GB" altLang="en-US" sz="2400" dirty="0">
                <a:solidFill>
                  <a:schemeClr val="tx1"/>
                </a:solidFill>
                <a:latin typeface="+mj-lt"/>
                <a:ea typeface="Verdana" panose="020B0604030504040204" pitchFamily="34" charset="0"/>
                <a:cs typeface="Verdana" panose="020B0604030504040204" pitchFamily="34" charset="0"/>
              </a:rPr>
              <a:t>Jewellery – a watch and a single pair of plain gold or silver studs</a:t>
            </a:r>
          </a:p>
          <a:p>
            <a:pPr lvl="1" algn="l">
              <a:defRPr/>
            </a:pPr>
            <a:r>
              <a:rPr lang="en-GB" altLang="en-US" sz="2400" dirty="0">
                <a:solidFill>
                  <a:schemeClr val="tx1"/>
                </a:solidFill>
                <a:latin typeface="+mj-lt"/>
                <a:ea typeface="Verdana" panose="020B0604030504040204" pitchFamily="34" charset="0"/>
                <a:cs typeface="Verdana" panose="020B0604030504040204" pitchFamily="34" charset="0"/>
              </a:rPr>
              <a:t>Make up – please don’t wear</a:t>
            </a:r>
          </a:p>
          <a:p>
            <a:pPr lvl="1" algn="l">
              <a:defRPr/>
            </a:pPr>
            <a:r>
              <a:rPr lang="en-GB" altLang="en-US" sz="2400" dirty="0">
                <a:solidFill>
                  <a:schemeClr val="tx1"/>
                </a:solidFill>
                <a:latin typeface="+mj-lt"/>
                <a:ea typeface="Verdana" panose="020B0604030504040204" pitchFamily="34" charset="0"/>
                <a:cs typeface="Verdana" panose="020B0604030504040204" pitchFamily="34" charset="0"/>
              </a:rPr>
              <a:t>Skirts or Trousers must  be tailored – no leggings or skin tight trousers.</a:t>
            </a:r>
          </a:p>
          <a:p>
            <a:pPr lvl="1" algn="l">
              <a:defRPr/>
            </a:pPr>
            <a:r>
              <a:rPr lang="en-GB" altLang="en-US" sz="2400" dirty="0">
                <a:solidFill>
                  <a:schemeClr val="tx1"/>
                </a:solidFill>
                <a:latin typeface="+mj-lt"/>
                <a:ea typeface="Verdana" panose="020B0604030504040204" pitchFamily="34" charset="0"/>
                <a:cs typeface="Verdana" panose="020B0604030504040204" pitchFamily="34" charset="0"/>
              </a:rPr>
              <a:t>Trainers – only for P.E</a:t>
            </a:r>
          </a:p>
          <a:p>
            <a:pPr lvl="1" algn="l">
              <a:defRPr/>
            </a:pPr>
            <a:r>
              <a:rPr lang="en-GB" altLang="en-US" sz="2400" dirty="0">
                <a:solidFill>
                  <a:schemeClr val="tx1"/>
                </a:solidFill>
                <a:latin typeface="+mj-lt"/>
                <a:ea typeface="Verdana" panose="020B0604030504040204" pitchFamily="34" charset="0"/>
                <a:cs typeface="Verdana" panose="020B0604030504040204" pitchFamily="34" charset="0"/>
              </a:rPr>
              <a:t>Black shoes - unmarked, not suede/canvas/board shoes or boots</a:t>
            </a:r>
          </a:p>
          <a:p>
            <a:pPr lvl="1" algn="l">
              <a:defRPr/>
            </a:pPr>
            <a:r>
              <a:rPr lang="en-GB" altLang="en-US" sz="2400" dirty="0">
                <a:solidFill>
                  <a:schemeClr val="tx1"/>
                </a:solidFill>
                <a:latin typeface="+mj-lt"/>
                <a:ea typeface="Verdana" panose="020B0604030504040204" pitchFamily="34" charset="0"/>
                <a:cs typeface="Verdana" panose="020B0604030504040204" pitchFamily="34" charset="0"/>
              </a:rPr>
              <a:t>Mobile phones &amp; </a:t>
            </a:r>
            <a:r>
              <a:rPr lang="en-GB" altLang="en-US" sz="2400" dirty="0" err="1">
                <a:solidFill>
                  <a:schemeClr val="tx1"/>
                </a:solidFill>
                <a:latin typeface="+mj-lt"/>
                <a:ea typeface="Verdana" panose="020B0604030504040204" pitchFamily="34" charset="0"/>
                <a:cs typeface="Verdana" panose="020B0604030504040204" pitchFamily="34" charset="0"/>
              </a:rPr>
              <a:t>i</a:t>
            </a:r>
            <a:r>
              <a:rPr lang="en-GB" altLang="en-US" sz="2400" dirty="0">
                <a:solidFill>
                  <a:schemeClr val="tx1"/>
                </a:solidFill>
                <a:latin typeface="+mj-lt"/>
                <a:ea typeface="Verdana" panose="020B0604030504040204" pitchFamily="34" charset="0"/>
                <a:cs typeface="Verdana" panose="020B0604030504040204" pitchFamily="34" charset="0"/>
              </a:rPr>
              <a:t>-pods – switched off and in bags</a:t>
            </a:r>
          </a:p>
          <a:p>
            <a:pPr marL="342900" indent="-342900" algn="l">
              <a:buFont typeface="Arial" panose="020B0604020202020204" pitchFamily="34" charset="0"/>
              <a:buChar char="•"/>
              <a:defRPr/>
            </a:pPr>
            <a:endParaRPr lang="en-GB" altLang="en-US" sz="2500" dirty="0">
              <a:solidFill>
                <a:schemeClr val="accent1">
                  <a:lumMod val="75000"/>
                </a:schemeClr>
              </a:solidFill>
            </a:endParaRPr>
          </a:p>
        </p:txBody>
      </p:sp>
      <p:grpSp>
        <p:nvGrpSpPr>
          <p:cNvPr id="6" name="Group 5">
            <a:extLst>
              <a:ext uri="{FF2B5EF4-FFF2-40B4-BE49-F238E27FC236}">
                <a16:creationId xmlns:a16="http://schemas.microsoft.com/office/drawing/2014/main" id="{BE6DD956-9A69-49DB-AEDD-CDE65350AA1B}"/>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CB7EFA14-F156-499D-8865-0CC0730365E4}"/>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3100A6EF-F5DE-4292-8940-02E7FA82B335}"/>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5BDD71DE-6E45-4D08-8E7A-2C945B5BAD9C}"/>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1296124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54999" y="83671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PE - Uniform</a:t>
            </a:r>
          </a:p>
        </p:txBody>
      </p:sp>
      <p:sp>
        <p:nvSpPr>
          <p:cNvPr id="5" name="Rectangle 3"/>
          <p:cNvSpPr txBox="1">
            <a:spLocks noChangeArrowheads="1"/>
          </p:cNvSpPr>
          <p:nvPr/>
        </p:nvSpPr>
        <p:spPr>
          <a:xfrm>
            <a:off x="395288" y="1844675"/>
            <a:ext cx="8497887" cy="4752677"/>
          </a:xfrm>
          <a:prstGeom prst="rect">
            <a:avLst/>
          </a:prstGeom>
        </p:spPr>
        <p:txBody>
          <a:bodyPr vert="horz" lIns="91440" tIns="45720" rIns="91440" bIns="45720" rtlCol="0">
            <a:normAutofit fontScale="3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900" dirty="0">
                <a:latin typeface="+mj-lt"/>
                <a:ea typeface="Verdana" panose="020B0604030504040204" pitchFamily="34" charset="0"/>
                <a:cs typeface="Verdana" panose="020B0604030504040204" pitchFamily="34" charset="0"/>
              </a:rPr>
              <a:t>	</a:t>
            </a:r>
            <a:r>
              <a:rPr lang="en-US" sz="4900" dirty="0">
                <a:solidFill>
                  <a:schemeClr val="tx1"/>
                </a:solidFill>
                <a:latin typeface="+mj-lt"/>
                <a:ea typeface="Verdana" panose="020B0604030504040204" pitchFamily="34" charset="0"/>
                <a:cs typeface="Verdana" panose="020B0604030504040204" pitchFamily="34" charset="0"/>
              </a:rPr>
              <a:t>		Physical Education Kit – All Students</a:t>
            </a:r>
          </a:p>
          <a:p>
            <a:pPr algn="l"/>
            <a:r>
              <a:rPr lang="en-US" sz="4900" dirty="0">
                <a:solidFill>
                  <a:schemeClr val="tx1"/>
                </a:solidFill>
                <a:latin typeface="+mj-lt"/>
                <a:ea typeface="Verdana" panose="020B0604030504040204" pitchFamily="34" charset="0"/>
                <a:cs typeface="Verdana" panose="020B0604030504040204" pitchFamily="34" charset="0"/>
              </a:rPr>
              <a:t>•Navy and White polo shirt with College logo</a:t>
            </a:r>
          </a:p>
          <a:p>
            <a:pPr algn="l"/>
            <a:r>
              <a:rPr lang="en-US" sz="4900" dirty="0">
                <a:solidFill>
                  <a:schemeClr val="tx1"/>
                </a:solidFill>
                <a:latin typeface="+mj-lt"/>
                <a:ea typeface="Verdana" panose="020B0604030504040204" pitchFamily="34" charset="0"/>
                <a:cs typeface="Verdana" panose="020B0604030504040204" pitchFamily="34" charset="0"/>
              </a:rPr>
              <a:t>•Navy &amp; White reversible rugby shirt with college logo (girls and boys)</a:t>
            </a:r>
          </a:p>
          <a:p>
            <a:pPr algn="l"/>
            <a:r>
              <a:rPr lang="en-US" sz="4900" dirty="0">
                <a:solidFill>
                  <a:schemeClr val="tx1"/>
                </a:solidFill>
                <a:latin typeface="+mj-lt"/>
                <a:ea typeface="Verdana" panose="020B0604030504040204" pitchFamily="34" charset="0"/>
                <a:cs typeface="Verdana" panose="020B0604030504040204" pitchFamily="34" charset="0"/>
              </a:rPr>
              <a:t>•Navy &amp; White shorts/</a:t>
            </a:r>
            <a:r>
              <a:rPr lang="en-US" sz="4900" dirty="0" err="1">
                <a:solidFill>
                  <a:schemeClr val="tx1"/>
                </a:solidFill>
                <a:latin typeface="+mj-lt"/>
                <a:ea typeface="Verdana" panose="020B0604030504040204" pitchFamily="34" charset="0"/>
                <a:cs typeface="Verdana" panose="020B0604030504040204" pitchFamily="34" charset="0"/>
              </a:rPr>
              <a:t>skort</a:t>
            </a:r>
            <a:endParaRPr lang="en-US" sz="4900" dirty="0">
              <a:solidFill>
                <a:schemeClr val="tx1"/>
              </a:solidFill>
              <a:latin typeface="+mj-lt"/>
              <a:ea typeface="Verdana" panose="020B0604030504040204" pitchFamily="34" charset="0"/>
              <a:cs typeface="Verdana" panose="020B0604030504040204" pitchFamily="34" charset="0"/>
            </a:endParaRPr>
          </a:p>
          <a:p>
            <a:pPr algn="l"/>
            <a:r>
              <a:rPr lang="en-US" sz="4900" dirty="0">
                <a:solidFill>
                  <a:schemeClr val="tx1"/>
                </a:solidFill>
                <a:latin typeface="+mj-lt"/>
                <a:ea typeface="Verdana" panose="020B0604030504040204" pitchFamily="34" charset="0"/>
                <a:cs typeface="Verdana" panose="020B0604030504040204" pitchFamily="34" charset="0"/>
              </a:rPr>
              <a:t>•Swimwear for Year 7 only</a:t>
            </a:r>
          </a:p>
          <a:p>
            <a:pPr algn="l"/>
            <a:r>
              <a:rPr lang="en-US" sz="4900" dirty="0">
                <a:solidFill>
                  <a:schemeClr val="tx1"/>
                </a:solidFill>
                <a:latin typeface="+mj-lt"/>
                <a:ea typeface="Verdana" panose="020B0604030504040204" pitchFamily="34" charset="0"/>
                <a:cs typeface="Verdana" panose="020B0604030504040204" pitchFamily="34" charset="0"/>
              </a:rPr>
              <a:t>•Navy &amp; White games socks (Compulsory for Rugby/Hockey and Football)</a:t>
            </a:r>
          </a:p>
          <a:p>
            <a:pPr algn="l"/>
            <a:r>
              <a:rPr lang="en-US" sz="4900" dirty="0">
                <a:solidFill>
                  <a:schemeClr val="tx1"/>
                </a:solidFill>
                <a:latin typeface="+mj-lt"/>
                <a:ea typeface="Verdana" panose="020B0604030504040204" pitchFamily="34" charset="0"/>
                <a:cs typeface="Verdana" panose="020B0604030504040204" pitchFamily="34" charset="0"/>
              </a:rPr>
              <a:t>•White trainer/ankle socks (can be used for any activity other than above)</a:t>
            </a:r>
          </a:p>
          <a:p>
            <a:pPr algn="l"/>
            <a:r>
              <a:rPr lang="en-US" sz="4900" dirty="0">
                <a:solidFill>
                  <a:schemeClr val="tx1"/>
                </a:solidFill>
                <a:latin typeface="+mj-lt"/>
                <a:ea typeface="Verdana" panose="020B0604030504040204" pitchFamily="34" charset="0"/>
                <a:cs typeface="Verdana" panose="020B0604030504040204" pitchFamily="34" charset="0"/>
              </a:rPr>
              <a:t>•Rugby Warm-up top- optional (hoodies are not permitted for Rugby/ Netball)</a:t>
            </a:r>
          </a:p>
          <a:p>
            <a:pPr algn="l"/>
            <a:r>
              <a:rPr lang="en-US" sz="4900" dirty="0">
                <a:solidFill>
                  <a:schemeClr val="tx1"/>
                </a:solidFill>
                <a:latin typeface="+mj-lt"/>
                <a:ea typeface="Verdana" panose="020B0604030504040204" pitchFamily="34" charset="0"/>
                <a:cs typeface="Verdana" panose="020B0604030504040204" pitchFamily="34" charset="0"/>
              </a:rPr>
              <a:t>•Navy &amp; White hoodie with College logo – optional (no other hoodies permitted)</a:t>
            </a:r>
          </a:p>
          <a:p>
            <a:pPr algn="l"/>
            <a:r>
              <a:rPr lang="en-US" sz="4900" dirty="0">
                <a:solidFill>
                  <a:schemeClr val="tx1"/>
                </a:solidFill>
                <a:latin typeface="+mj-lt"/>
                <a:ea typeface="Verdana" panose="020B0604030504040204" pitchFamily="34" charset="0"/>
                <a:cs typeface="Verdana" panose="020B0604030504040204" pitchFamily="34" charset="0"/>
              </a:rPr>
              <a:t>•Shin pads (compulsory for football and hockey)</a:t>
            </a:r>
          </a:p>
          <a:p>
            <a:pPr algn="l"/>
            <a:r>
              <a:rPr lang="en-US" sz="4900" dirty="0">
                <a:solidFill>
                  <a:schemeClr val="tx1"/>
                </a:solidFill>
                <a:latin typeface="+mj-lt"/>
                <a:ea typeface="Verdana" panose="020B0604030504040204" pitchFamily="34" charset="0"/>
                <a:cs typeface="Verdana" panose="020B0604030504040204" pitchFamily="34" charset="0"/>
              </a:rPr>
              <a:t>•</a:t>
            </a:r>
            <a:r>
              <a:rPr lang="en-US" sz="4900" dirty="0" err="1">
                <a:solidFill>
                  <a:schemeClr val="tx1"/>
                </a:solidFill>
                <a:latin typeface="+mj-lt"/>
                <a:ea typeface="Verdana" panose="020B0604030504040204" pitchFamily="34" charset="0"/>
                <a:cs typeface="Verdana" panose="020B0604030504040204" pitchFamily="34" charset="0"/>
              </a:rPr>
              <a:t>Gumshield</a:t>
            </a:r>
            <a:r>
              <a:rPr lang="en-US" sz="4900" dirty="0">
                <a:solidFill>
                  <a:schemeClr val="tx1"/>
                </a:solidFill>
                <a:latin typeface="+mj-lt"/>
                <a:ea typeface="Verdana" panose="020B0604030504040204" pitchFamily="34" charset="0"/>
                <a:cs typeface="Verdana" panose="020B0604030504040204" pitchFamily="34" charset="0"/>
              </a:rPr>
              <a:t> (recommended)</a:t>
            </a:r>
          </a:p>
          <a:p>
            <a:pPr algn="l"/>
            <a:r>
              <a:rPr lang="en-US" sz="4900" dirty="0">
                <a:solidFill>
                  <a:schemeClr val="tx1"/>
                </a:solidFill>
                <a:latin typeface="+mj-lt"/>
                <a:ea typeface="Verdana" panose="020B0604030504040204" pitchFamily="34" charset="0"/>
                <a:cs typeface="Verdana" panose="020B0604030504040204" pitchFamily="34" charset="0"/>
              </a:rPr>
              <a:t>•Layers worn underneath MUST be black/navy blue (leggings may be worn AS WELL as the College </a:t>
            </a:r>
            <a:r>
              <a:rPr lang="en-US" sz="4900" dirty="0" err="1">
                <a:solidFill>
                  <a:schemeClr val="tx1"/>
                </a:solidFill>
                <a:latin typeface="+mj-lt"/>
                <a:ea typeface="Verdana" panose="020B0604030504040204" pitchFamily="34" charset="0"/>
                <a:cs typeface="Verdana" panose="020B0604030504040204" pitchFamily="34" charset="0"/>
              </a:rPr>
              <a:t>skort</a:t>
            </a:r>
            <a:r>
              <a:rPr lang="en-US" sz="4900" dirty="0">
                <a:solidFill>
                  <a:schemeClr val="tx1"/>
                </a:solidFill>
                <a:latin typeface="+mj-lt"/>
                <a:ea typeface="Verdana" panose="020B0604030504040204" pitchFamily="34" charset="0"/>
                <a:cs typeface="Verdana" panose="020B0604030504040204" pitchFamily="34" charset="0"/>
              </a:rPr>
              <a:t>)</a:t>
            </a:r>
          </a:p>
          <a:p>
            <a:pPr algn="l"/>
            <a:r>
              <a:rPr lang="en-US" sz="4900" dirty="0">
                <a:solidFill>
                  <a:schemeClr val="tx1"/>
                </a:solidFill>
                <a:latin typeface="+mj-lt"/>
                <a:ea typeface="Verdana" panose="020B0604030504040204" pitchFamily="34" charset="0"/>
                <a:cs typeface="Verdana" panose="020B0604030504040204" pitchFamily="34" charset="0"/>
              </a:rPr>
              <a:t>•Footwear depends on the sport for the term: rugby/football boots, (MUST be worn for rugby and football) non-marking trainers (no Converse or </a:t>
            </a:r>
            <a:r>
              <a:rPr lang="en-US" sz="4900" dirty="0" err="1">
                <a:solidFill>
                  <a:schemeClr val="tx1"/>
                </a:solidFill>
                <a:latin typeface="+mj-lt"/>
                <a:ea typeface="Verdana" panose="020B0604030504040204" pitchFamily="34" charset="0"/>
                <a:cs typeface="Verdana" panose="020B0604030504040204" pitchFamily="34" charset="0"/>
              </a:rPr>
              <a:t>plimsoll</a:t>
            </a:r>
            <a:r>
              <a:rPr lang="en-US" sz="4900" dirty="0">
                <a:solidFill>
                  <a:schemeClr val="tx1"/>
                </a:solidFill>
                <a:latin typeface="+mj-lt"/>
                <a:ea typeface="Verdana" panose="020B0604030504040204" pitchFamily="34" charset="0"/>
                <a:cs typeface="Verdana" panose="020B0604030504040204" pitchFamily="34" charset="0"/>
              </a:rPr>
              <a:t> style shoes).</a:t>
            </a:r>
          </a:p>
          <a:p>
            <a:pPr algn="l"/>
            <a:r>
              <a:rPr lang="en-US" sz="4900" dirty="0">
                <a:solidFill>
                  <a:schemeClr val="tx1"/>
                </a:solidFill>
                <a:latin typeface="+mj-lt"/>
                <a:ea typeface="Verdana" panose="020B0604030504040204" pitchFamily="34" charset="0"/>
                <a:cs typeface="Verdana" panose="020B0604030504040204" pitchFamily="34" charset="0"/>
              </a:rPr>
              <a:t>•All students MUST change at the end of lessons and leave school in their full school uniform.</a:t>
            </a:r>
          </a:p>
          <a:p>
            <a:pPr marL="342900" indent="-342900" algn="l">
              <a:buFont typeface="Arial" panose="020B0604020202020204" pitchFamily="34" charset="0"/>
              <a:buChar char="•"/>
              <a:defRPr/>
            </a:pPr>
            <a:endParaRPr lang="en-GB" altLang="en-US" sz="24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lgn="l">
              <a:buFont typeface="Arial" panose="020B0604020202020204" pitchFamily="34" charset="0"/>
              <a:buChar char="•"/>
              <a:defRPr/>
            </a:pPr>
            <a:endParaRPr lang="en-GB" altLang="en-US" sz="2500" dirty="0">
              <a:solidFill>
                <a:schemeClr val="accent1">
                  <a:lumMod val="75000"/>
                </a:schemeClr>
              </a:solidFill>
            </a:endParaRPr>
          </a:p>
        </p:txBody>
      </p:sp>
      <p:grpSp>
        <p:nvGrpSpPr>
          <p:cNvPr id="6" name="Group 5">
            <a:extLst>
              <a:ext uri="{FF2B5EF4-FFF2-40B4-BE49-F238E27FC236}">
                <a16:creationId xmlns:a16="http://schemas.microsoft.com/office/drawing/2014/main" id="{EECA6610-CD8B-4614-8572-5C27F0681B76}"/>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6E120E8A-0FFE-43BC-A56E-B0B9887921A8}"/>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D96F717B-AEB1-46EB-9BE1-E46F1040A580}"/>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3AEFD4EB-9BBE-4A32-88CA-129E70F00369}"/>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097147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64572"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PPG &amp; PTA</a:t>
            </a:r>
          </a:p>
        </p:txBody>
      </p:sp>
      <p:sp>
        <p:nvSpPr>
          <p:cNvPr id="5" name="Rectangle 3"/>
          <p:cNvSpPr txBox="1">
            <a:spLocks noChangeArrowheads="1"/>
          </p:cNvSpPr>
          <p:nvPr/>
        </p:nvSpPr>
        <p:spPr>
          <a:xfrm>
            <a:off x="457200" y="2060848"/>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lnSpc>
                <a:spcPct val="90000"/>
              </a:lnSpc>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The PTA needs your support – meet half termly to raise funds to spend on students such as on rewards.</a:t>
            </a:r>
          </a:p>
          <a:p>
            <a:pPr marL="457200" indent="-457200" algn="l">
              <a:lnSpc>
                <a:spcPct val="90000"/>
              </a:lnSpc>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First meeting for the new year is advertised in the Parent Information Pack.</a:t>
            </a:r>
          </a:p>
          <a:p>
            <a:pPr marL="457200" indent="-457200" algn="l">
              <a:lnSpc>
                <a:spcPct val="90000"/>
              </a:lnSpc>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Parent Partnership Group – Meet half termly - Do you wish to play an active role in decision making? Past topics of discussion have included curriculum models and Feedback on planners and reporting. Meeting tonight alongside transition.</a:t>
            </a:r>
          </a:p>
          <a:p>
            <a:pPr>
              <a:lnSpc>
                <a:spcPct val="90000"/>
              </a:lnSpc>
              <a:defRPr/>
            </a:pPr>
            <a:endParaRPr lang="en-GB" altLang="en-US" dirty="0"/>
          </a:p>
        </p:txBody>
      </p:sp>
      <p:grpSp>
        <p:nvGrpSpPr>
          <p:cNvPr id="6" name="Group 5">
            <a:extLst>
              <a:ext uri="{FF2B5EF4-FFF2-40B4-BE49-F238E27FC236}">
                <a16:creationId xmlns:a16="http://schemas.microsoft.com/office/drawing/2014/main" id="{CEFDC5AA-D90B-47DA-B819-E8B2BCBB1FFC}"/>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D95E09B7-E009-429B-AE00-64092659C0DB}"/>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D660740D-906D-4153-A423-58B32CEA3711}"/>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1F728265-AE0C-48BF-BCE5-49456CCED0ED}"/>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338959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Lockers</a:t>
            </a:r>
          </a:p>
        </p:txBody>
      </p:sp>
      <p:sp>
        <p:nvSpPr>
          <p:cNvPr id="5" name="Rectangle 3"/>
          <p:cNvSpPr txBox="1">
            <a:spLocks noChangeArrowheads="1"/>
          </p:cNvSpPr>
          <p:nvPr/>
        </p:nvSpPr>
        <p:spPr>
          <a:xfrm>
            <a:off x="457200" y="2183557"/>
            <a:ext cx="8229600" cy="3744565"/>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US" altLang="en-US" sz="2400" dirty="0">
                <a:solidFill>
                  <a:schemeClr val="tx1"/>
                </a:solidFill>
                <a:latin typeface="+mj-lt"/>
                <a:ea typeface="Verdana"/>
                <a:cs typeface="Verdana" panose="020B0604030504040204" pitchFamily="34" charset="0"/>
              </a:rPr>
              <a:t>Lockers can be rented for a fee of £35.00 for their time at Settle College. None refundable.  </a:t>
            </a:r>
            <a:endParaRPr lang="en-US" altLang="en-US" sz="2400" dirty="0">
              <a:solidFill>
                <a:schemeClr val="tx1"/>
              </a:solidFill>
              <a:latin typeface="+mj-lt"/>
              <a:ea typeface="Verdana" panose="020B0604030504040204" pitchFamily="34" charset="0"/>
              <a:cs typeface="Verdana" panose="020B0604030504040204" pitchFamily="34" charset="0"/>
            </a:endParaRPr>
          </a:p>
          <a:p>
            <a:pPr marL="457200" indent="-457200" algn="l">
              <a:buFont typeface="Arial" panose="020B0604020202020204" pitchFamily="34" charset="0"/>
              <a:buChar char="•"/>
              <a:defRPr/>
            </a:pPr>
            <a:r>
              <a:rPr lang="en-US" altLang="en-US" sz="2400" dirty="0">
                <a:solidFill>
                  <a:schemeClr val="tx1"/>
                </a:solidFill>
                <a:latin typeface="+mj-lt"/>
                <a:ea typeface="Verdana"/>
                <a:cs typeface="Verdana" panose="020B0604030504040204" pitchFamily="34" charset="0"/>
              </a:rPr>
              <a:t>Lockers can be ordered and payments made on Transfer Evening by cash or cheque.  </a:t>
            </a:r>
            <a:endParaRPr lang="en-US" altLang="en-US" sz="2400" dirty="0">
              <a:solidFill>
                <a:schemeClr val="tx1"/>
              </a:solidFill>
              <a:latin typeface="+mj-lt"/>
              <a:ea typeface="Verdana" panose="020B0604030504040204" pitchFamily="34" charset="0"/>
              <a:cs typeface="Verdana" panose="020B0604030504040204" pitchFamily="34" charset="0"/>
            </a:endParaRPr>
          </a:p>
          <a:p>
            <a:pPr marL="457200" indent="-457200" algn="l">
              <a:buFont typeface="Arial" panose="020B0604020202020204" pitchFamily="34" charset="0"/>
              <a:buChar char="•"/>
              <a:defRPr/>
            </a:pPr>
            <a:r>
              <a:rPr lang="en-US" altLang="en-US" sz="2400" dirty="0">
                <a:solidFill>
                  <a:schemeClr val="tx1"/>
                </a:solidFill>
                <a:latin typeface="+mj-lt"/>
                <a:ea typeface="Verdana"/>
                <a:cs typeface="Verdana" panose="020B0604030504040204" pitchFamily="34" charset="0"/>
              </a:rPr>
              <a:t>Locker keys will be issued on the first day of term. </a:t>
            </a:r>
            <a:r>
              <a:rPr lang="en-GB" altLang="en-US" sz="2400" dirty="0">
                <a:solidFill>
                  <a:schemeClr val="tx1"/>
                </a:solidFill>
                <a:latin typeface="+mj-lt"/>
                <a:ea typeface="Verdana"/>
                <a:cs typeface="Verdana" panose="020B0604030504040204" pitchFamily="34" charset="0"/>
              </a:rPr>
              <a:t>Lost keys charged at £5</a:t>
            </a:r>
          </a:p>
        </p:txBody>
      </p:sp>
      <p:grpSp>
        <p:nvGrpSpPr>
          <p:cNvPr id="6" name="Group 5">
            <a:extLst>
              <a:ext uri="{FF2B5EF4-FFF2-40B4-BE49-F238E27FC236}">
                <a16:creationId xmlns:a16="http://schemas.microsoft.com/office/drawing/2014/main" id="{A5CBAE78-2EAD-4764-A6A5-CA214F79569C}"/>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BC054CDF-3B52-450B-9261-9DA6C4F24A60}"/>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790F60B4-91EA-49B3-B68C-8AD8B67C596B}"/>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66712015-D452-4597-B266-98352F21832E}"/>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1799218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6"/>
          <p:cNvSpPr txBox="1">
            <a:spLocks noChangeArrowheads="1"/>
          </p:cNvSpPr>
          <p:nvPr/>
        </p:nvSpPr>
        <p:spPr>
          <a:xfrm>
            <a:off x="457200"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latin typeface="Calibri" panose="020F0502020204030204" pitchFamily="34" charset="0"/>
                <a:ea typeface="Verdana" panose="020B0604030504040204" pitchFamily="34" charset="0"/>
                <a:cs typeface="Calibri" panose="020F0502020204030204" pitchFamily="34" charset="0"/>
              </a:rPr>
              <a:t>Programme for tonight</a:t>
            </a:r>
          </a:p>
        </p:txBody>
      </p:sp>
      <p:sp>
        <p:nvSpPr>
          <p:cNvPr id="5" name="Rectangle 7"/>
          <p:cNvSpPr txBox="1">
            <a:spLocks noChangeArrowheads="1"/>
          </p:cNvSpPr>
          <p:nvPr/>
        </p:nvSpPr>
        <p:spPr>
          <a:xfrm>
            <a:off x="449826" y="2163489"/>
            <a:ext cx="8514661" cy="42898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Welcome and meet the team.</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Year 7 students to meet their Form Tutors / Parent information.</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Year 7 students back to the hall</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Opportunity to meet Learning Manager, </a:t>
            </a:r>
            <a:r>
              <a:rPr lang="en-GB" altLang="en-US" sz="2400" dirty="0" err="1">
                <a:solidFill>
                  <a:schemeClr val="tx1"/>
                </a:solidFill>
                <a:latin typeface="+mj-lt"/>
                <a:ea typeface="Verdana" panose="020B0604030504040204" pitchFamily="34" charset="0"/>
                <a:cs typeface="Verdana" panose="020B0604030504040204" pitchFamily="34" charset="0"/>
              </a:rPr>
              <a:t>Senco</a:t>
            </a:r>
            <a:r>
              <a:rPr lang="en-GB" altLang="en-US" sz="2400" dirty="0">
                <a:solidFill>
                  <a:schemeClr val="tx1"/>
                </a:solidFill>
                <a:latin typeface="+mj-lt"/>
                <a:ea typeface="Verdana" panose="020B0604030504040204" pitchFamily="34" charset="0"/>
                <a:cs typeface="Verdana" panose="020B0604030504040204" pitchFamily="34" charset="0"/>
              </a:rPr>
              <a:t>, Head of Year, Uniform Suppliers and Finance Team</a:t>
            </a:r>
          </a:p>
          <a:p>
            <a:pPr algn="l">
              <a:defRPr/>
            </a:pPr>
            <a:endParaRPr lang="en-GB" altLang="en-US" sz="2400" dirty="0">
              <a:solidFill>
                <a:schemeClr val="accent1">
                  <a:lumMod val="75000"/>
                </a:schemeClr>
              </a:solidFill>
              <a:latin typeface="+mj-lt"/>
              <a:ea typeface="Verdana" panose="020B0604030504040204" pitchFamily="34" charset="0"/>
              <a:cs typeface="Verdana" panose="020B0604030504040204" pitchFamily="34" charset="0"/>
            </a:endParaRPr>
          </a:p>
        </p:txBody>
      </p:sp>
      <p:grpSp>
        <p:nvGrpSpPr>
          <p:cNvPr id="6" name="Group 5">
            <a:extLst>
              <a:ext uri="{FF2B5EF4-FFF2-40B4-BE49-F238E27FC236}">
                <a16:creationId xmlns:a16="http://schemas.microsoft.com/office/drawing/2014/main" id="{C7783ADC-EE10-4A38-8E26-F14DE0189EF9}"/>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0A56CF09-A0F5-41F4-9B8D-16D5EBB05AD4}"/>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CEBA69A4-1449-43FA-AADD-8C71ED0AE4AC}"/>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0E742970-A68D-41D0-A4F3-822B452FAC5E}"/>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443298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Music Lessons</a:t>
            </a:r>
          </a:p>
        </p:txBody>
      </p:sp>
      <p:sp>
        <p:nvSpPr>
          <p:cNvPr id="5" name="Rectangle 3"/>
          <p:cNvSpPr txBox="1">
            <a:spLocks noChangeArrowheads="1"/>
          </p:cNvSpPr>
          <p:nvPr/>
        </p:nvSpPr>
        <p:spPr>
          <a:xfrm>
            <a:off x="414148" y="2166223"/>
            <a:ext cx="8229600" cy="4210050"/>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Many students already take lessons.</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Concerts, shows and plays.</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Opportunity to continue.</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Opportunity to begin an instrument.</a:t>
            </a: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Give your name to Head of Year this evening who shall pass on to our music teacher.</a:t>
            </a:r>
          </a:p>
          <a:p>
            <a:pPr marL="457200" indent="-457200" algn="l">
              <a:buFont typeface="Arial" panose="020B0604020202020204" pitchFamily="34" charset="0"/>
              <a:buChar char="•"/>
              <a:defRPr/>
            </a:pPr>
            <a:endParaRPr lang="en-GB" altLang="en-US" dirty="0"/>
          </a:p>
        </p:txBody>
      </p:sp>
      <p:grpSp>
        <p:nvGrpSpPr>
          <p:cNvPr id="6" name="Group 5">
            <a:extLst>
              <a:ext uri="{FF2B5EF4-FFF2-40B4-BE49-F238E27FC236}">
                <a16:creationId xmlns:a16="http://schemas.microsoft.com/office/drawing/2014/main" id="{CC59333D-8728-4C8D-AD3D-1C7BA793DBD1}"/>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2C19ACD9-DBA3-4705-9AC3-29176416417B}"/>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AABF0D05-E800-433C-A3A7-9B169485DB29}"/>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87909F0A-A77E-41F5-8C46-D38A7850EE54}"/>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438965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501615" y="10405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E-Safety</a:t>
            </a:r>
            <a:r>
              <a:rPr lang="en-GB" altLang="en-US"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p>
        </p:txBody>
      </p:sp>
      <p:sp>
        <p:nvSpPr>
          <p:cNvPr id="5" name="Rectangle 3"/>
          <p:cNvSpPr txBox="1">
            <a:spLocks noChangeArrowheads="1"/>
          </p:cNvSpPr>
          <p:nvPr/>
        </p:nvSpPr>
        <p:spPr>
          <a:xfrm>
            <a:off x="457200" y="2060848"/>
            <a:ext cx="8229600" cy="4281488"/>
          </a:xfrm>
          <a:prstGeom prst="rect">
            <a:avLst/>
          </a:prstGeom>
        </p:spPr>
        <p:txBody>
          <a:bodyPr vert="horz" lIns="91440" tIns="45720" rIns="91440" bIns="45720" rtlCol="0" anchor="t">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Students do not need to bring a phone to school. </a:t>
            </a: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Facebook, snapchat, MSN etc</a:t>
            </a: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Students need to be aware that what they write on these sites is in the public domain.</a:t>
            </a: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Unpleasant comments can be seen as bullying outside of school.</a:t>
            </a: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Universities and employers are increasingly using searches as part of the recruitment process.</a:t>
            </a: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A growing problem, nationally and locally.</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Students acknowledge our e-safety policy by signing on to use schools IT.</a:t>
            </a:r>
          </a:p>
        </p:txBody>
      </p:sp>
      <p:grpSp>
        <p:nvGrpSpPr>
          <p:cNvPr id="6" name="Group 5">
            <a:extLst>
              <a:ext uri="{FF2B5EF4-FFF2-40B4-BE49-F238E27FC236}">
                <a16:creationId xmlns:a16="http://schemas.microsoft.com/office/drawing/2014/main" id="{3C0C185E-2362-419E-A417-E9584363F257}"/>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110CFD92-E1BE-419B-9ED5-441548E3262E}"/>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FC4F4930-F737-494C-B826-A47BC51B2A2A}"/>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0D110EAC-85F5-48CF-BB41-FB55382904EF}"/>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3315791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360086" y="101688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solidFill>
                  <a:schemeClr val="accent1">
                    <a:lumMod val="75000"/>
                  </a:schemeClr>
                </a:solidFill>
                <a:ea typeface="Verdana" panose="020B0604030504040204" pitchFamily="34" charset="0"/>
                <a:cs typeface="Verdana" panose="020B0604030504040204" pitchFamily="34" charset="0"/>
              </a:rPr>
              <a:t>Website &amp; Twitter</a:t>
            </a:r>
          </a:p>
        </p:txBody>
      </p:sp>
      <p:sp>
        <p:nvSpPr>
          <p:cNvPr id="5" name="Content Placeholder 2"/>
          <p:cNvSpPr txBox="1">
            <a:spLocks/>
          </p:cNvSpPr>
          <p:nvPr/>
        </p:nvSpPr>
        <p:spPr>
          <a:xfrm>
            <a:off x="457200" y="1844675"/>
            <a:ext cx="8229600" cy="428148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buFont typeface="Arial" charset="0"/>
              <a:buNone/>
              <a:defRPr/>
            </a:pPr>
            <a:endParaRPr lang="en-GB" altLang="en-US" dirty="0"/>
          </a:p>
          <a:p>
            <a:pPr>
              <a:buFont typeface="Arial" charset="0"/>
              <a:buNone/>
              <a:defRPr/>
            </a:pPr>
            <a:r>
              <a:rPr lang="en-GB" altLang="en-US" dirty="0">
                <a:latin typeface="Verdana" panose="020B0604030504040204" pitchFamily="34" charset="0"/>
                <a:ea typeface="Verdana" panose="020B0604030504040204" pitchFamily="34" charset="0"/>
                <a:cs typeface="Verdana" panose="020B0604030504040204" pitchFamily="34" charset="0"/>
                <a:hlinkClick r:id="rId3"/>
              </a:rPr>
              <a:t>www.settlecollege.org.uk</a:t>
            </a:r>
            <a:endParaRPr lang="en-GB" altLang="en-US" dirty="0">
              <a:latin typeface="Verdana" panose="020B0604030504040204" pitchFamily="34" charset="0"/>
              <a:ea typeface="Verdana" panose="020B0604030504040204" pitchFamily="34" charset="0"/>
              <a:cs typeface="Verdana" panose="020B0604030504040204" pitchFamily="34" charset="0"/>
            </a:endParaRPr>
          </a:p>
          <a:p>
            <a:pPr>
              <a:buFont typeface="Arial" charset="0"/>
              <a:buNone/>
              <a:defRPr/>
            </a:pPr>
            <a:endParaRPr lang="en-GB" altLang="en-US" dirty="0">
              <a:latin typeface="Verdana" panose="020B0604030504040204" pitchFamily="34" charset="0"/>
              <a:ea typeface="Verdana" panose="020B0604030504040204" pitchFamily="34" charset="0"/>
              <a:cs typeface="Verdana" panose="020B0604030504040204" pitchFamily="34" charset="0"/>
            </a:endParaRPr>
          </a:p>
          <a:p>
            <a:pPr>
              <a:buFont typeface="Arial" charset="0"/>
              <a:buNone/>
              <a:defRPr/>
            </a:pPr>
            <a:r>
              <a:rPr lang="en-GB" altLang="en-US"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Follow us on X:</a:t>
            </a:r>
          </a:p>
          <a:p>
            <a:pPr>
              <a:buFont typeface="Arial" charset="0"/>
              <a:buNone/>
              <a:defRPr/>
            </a:pPr>
            <a:endParaRPr lang="en-GB" altLang="en-US"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a:buFont typeface="Arial" charset="0"/>
              <a:buNone/>
              <a:defRPr/>
            </a:pPr>
            <a:endParaRPr lang="en-GB" altLang="en-US" sz="105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a:buFont typeface="Arial" charset="0"/>
              <a:buNone/>
              <a:defRPr/>
            </a:pPr>
            <a:endParaRPr lang="en-GB" alt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buFont typeface="Arial" charset="0"/>
              <a:buNone/>
              <a:defRPr/>
            </a:pPr>
            <a:r>
              <a:rPr lang="en-GB" altLang="en-US"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a:t>
            </a:r>
            <a:r>
              <a:rPr lang="en-GB" altLang="en-US" dirty="0" err="1">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settlecollege</a:t>
            </a:r>
            <a:endParaRPr lang="en-GB" altLang="en-US"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grpSp>
        <p:nvGrpSpPr>
          <p:cNvPr id="7" name="Group 6">
            <a:extLst>
              <a:ext uri="{FF2B5EF4-FFF2-40B4-BE49-F238E27FC236}">
                <a16:creationId xmlns:a16="http://schemas.microsoft.com/office/drawing/2014/main" id="{A0F832BC-DCF8-4F64-9B10-CD7C8BCC1537}"/>
              </a:ext>
            </a:extLst>
          </p:cNvPr>
          <p:cNvGrpSpPr/>
          <p:nvPr/>
        </p:nvGrpSpPr>
        <p:grpSpPr>
          <a:xfrm>
            <a:off x="-1" y="0"/>
            <a:ext cx="9144002" cy="695148"/>
            <a:chOff x="-1" y="0"/>
            <a:chExt cx="9144002" cy="695148"/>
          </a:xfrm>
        </p:grpSpPr>
        <p:pic>
          <p:nvPicPr>
            <p:cNvPr id="8" name="Picture 7">
              <a:extLst>
                <a:ext uri="{FF2B5EF4-FFF2-40B4-BE49-F238E27FC236}">
                  <a16:creationId xmlns:a16="http://schemas.microsoft.com/office/drawing/2014/main" id="{3ED6CEAB-54F9-4C1E-99F7-9431EF14D8E9}"/>
                </a:ext>
              </a:extLst>
            </p:cNvPr>
            <p:cNvPicPr/>
            <p:nvPr/>
          </p:nvPicPr>
          <p:blipFill rotWithShape="1">
            <a:blip r:embed="rId4">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9" name="Picture 8">
              <a:extLst>
                <a:ext uri="{FF2B5EF4-FFF2-40B4-BE49-F238E27FC236}">
                  <a16:creationId xmlns:a16="http://schemas.microsoft.com/office/drawing/2014/main" id="{591611DA-74C4-4B41-BE72-00A1F9CF39AC}"/>
                </a:ext>
              </a:extLst>
            </p:cNvPr>
            <p:cNvPicPr/>
            <p:nvPr/>
          </p:nvPicPr>
          <p:blipFill rotWithShape="1">
            <a:blip r:embed="rId4">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10" name="Picture 9" descr="Hexagon banner head">
              <a:extLst>
                <a:ext uri="{FF2B5EF4-FFF2-40B4-BE49-F238E27FC236}">
                  <a16:creationId xmlns:a16="http://schemas.microsoft.com/office/drawing/2014/main" id="{53123D8D-AC87-4D49-B52F-78A0EEE7F44F}"/>
                </a:ext>
              </a:extLst>
            </p:cNvPr>
            <p:cNvPicPr/>
            <p:nvPr/>
          </p:nvPicPr>
          <p:blipFill rotWithShape="1">
            <a:blip r:embed="rId5"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pic>
        <p:nvPicPr>
          <p:cNvPr id="4" name="Picture 3">
            <a:extLst>
              <a:ext uri="{FF2B5EF4-FFF2-40B4-BE49-F238E27FC236}">
                <a16:creationId xmlns:a16="http://schemas.microsoft.com/office/drawing/2014/main" id="{CC83C448-99BD-3883-4340-379BE57B5DF4}"/>
              </a:ext>
            </a:extLst>
          </p:cNvPr>
          <p:cNvPicPr>
            <a:picLocks noChangeAspect="1"/>
          </p:cNvPicPr>
          <p:nvPr/>
        </p:nvPicPr>
        <p:blipFill>
          <a:blip r:embed="rId6"/>
          <a:stretch>
            <a:fillRect/>
          </a:stretch>
        </p:blipFill>
        <p:spPr>
          <a:xfrm>
            <a:off x="3858992" y="4012654"/>
            <a:ext cx="1426015" cy="1329879"/>
          </a:xfrm>
          <a:prstGeom prst="rect">
            <a:avLst/>
          </a:prstGeom>
        </p:spPr>
      </p:pic>
    </p:spTree>
    <p:extLst>
      <p:ext uri="{BB962C8B-B14F-4D97-AF65-F5344CB8AC3E}">
        <p14:creationId xmlns:p14="http://schemas.microsoft.com/office/powerpoint/2010/main" val="31467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7"/>
          <p:cNvSpPr txBox="1">
            <a:spLocks noChangeArrowheads="1"/>
          </p:cNvSpPr>
          <p:nvPr/>
        </p:nvSpPr>
        <p:spPr>
          <a:xfrm>
            <a:off x="439835" y="62345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latin typeface="+mn-lt"/>
                <a:ea typeface="Verdana" panose="020B0604030504040204" pitchFamily="34" charset="0"/>
                <a:cs typeface="Verdana" panose="020B0604030504040204" pitchFamily="34" charset="0"/>
              </a:rPr>
              <a:t>Staff</a:t>
            </a:r>
          </a:p>
        </p:txBody>
      </p:sp>
      <p:sp>
        <p:nvSpPr>
          <p:cNvPr id="5" name="Rectangle 8"/>
          <p:cNvSpPr txBox="1">
            <a:spLocks noChangeArrowheads="1"/>
          </p:cNvSpPr>
          <p:nvPr/>
        </p:nvSpPr>
        <p:spPr>
          <a:xfrm>
            <a:off x="539552" y="1628800"/>
            <a:ext cx="8229600" cy="4513656"/>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sz="2800" dirty="0">
                <a:solidFill>
                  <a:schemeClr val="tx1"/>
                </a:solidFill>
                <a:ea typeface="Verdana" panose="020B0604030504040204" pitchFamily="34" charset="0"/>
                <a:cs typeface="Verdana" panose="020B0604030504040204" pitchFamily="34" charset="0"/>
              </a:rPr>
              <a:t>Mr Whitaker –Headteacher </a:t>
            </a:r>
          </a:p>
          <a:p>
            <a:pPr marL="457200" indent="-457200" algn="l">
              <a:buFont typeface="Arial" panose="020B0604020202020204" pitchFamily="34" charset="0"/>
              <a:buChar char="•"/>
              <a:defRPr/>
            </a:pPr>
            <a:r>
              <a:rPr lang="en-GB" sz="2800" dirty="0">
                <a:solidFill>
                  <a:schemeClr val="tx1"/>
                </a:solidFill>
                <a:ea typeface="Verdana" panose="020B0604030504040204" pitchFamily="34" charset="0"/>
                <a:cs typeface="Verdana" panose="020B0604030504040204" pitchFamily="34" charset="0"/>
              </a:rPr>
              <a:t>Mr Paisley - Deputy Head Teacher</a:t>
            </a:r>
          </a:p>
          <a:p>
            <a:pPr marL="457200" indent="-457200" algn="l">
              <a:buFont typeface="Arial" panose="020B0604020202020204" pitchFamily="34" charset="0"/>
              <a:buChar char="•"/>
              <a:defRPr/>
            </a:pPr>
            <a:r>
              <a:rPr lang="en-GB" sz="2800" dirty="0">
                <a:solidFill>
                  <a:schemeClr val="tx1"/>
                </a:solidFill>
                <a:ea typeface="Verdana" panose="020B0604030504040204" pitchFamily="34" charset="0"/>
                <a:cs typeface="Verdana" panose="020B0604030504040204" pitchFamily="34" charset="0"/>
              </a:rPr>
              <a:t>Mrs Grimshaw –Special Educational Needs Coordinator</a:t>
            </a:r>
          </a:p>
          <a:p>
            <a:pPr marL="457200" indent="-457200" algn="l">
              <a:buFont typeface="Arial" panose="020B0604020202020204" pitchFamily="34" charset="0"/>
              <a:buChar char="•"/>
              <a:defRPr/>
            </a:pPr>
            <a:r>
              <a:rPr lang="en-GB" sz="2800" dirty="0">
                <a:solidFill>
                  <a:schemeClr val="tx1"/>
                </a:solidFill>
                <a:ea typeface="Verdana" panose="020B0604030504040204" pitchFamily="34" charset="0"/>
                <a:cs typeface="Verdana" panose="020B0604030504040204" pitchFamily="34" charset="0"/>
              </a:rPr>
              <a:t>Head of Year – Mrs Lambert</a:t>
            </a:r>
          </a:p>
          <a:p>
            <a:pPr marL="457200" indent="-457200" algn="l">
              <a:buFont typeface="Arial" panose="020B0604020202020204" pitchFamily="34" charset="0"/>
              <a:buChar char="•"/>
              <a:defRPr/>
            </a:pPr>
            <a:r>
              <a:rPr lang="en-GB" sz="2800" dirty="0">
                <a:solidFill>
                  <a:schemeClr val="tx1"/>
                </a:solidFill>
                <a:ea typeface="Verdana" panose="020B0604030504040204" pitchFamily="34" charset="0"/>
                <a:cs typeface="Verdana" panose="020B0604030504040204" pitchFamily="34" charset="0"/>
              </a:rPr>
              <a:t>Learning Manager – Mrs Ashton-Fitch </a:t>
            </a:r>
          </a:p>
          <a:p>
            <a:pPr marL="457200" indent="-457200" algn="l">
              <a:buFont typeface="Arial" panose="020B0604020202020204" pitchFamily="34" charset="0"/>
              <a:buChar char="•"/>
              <a:defRPr/>
            </a:pPr>
            <a:r>
              <a:rPr lang="en-GB" sz="2800" dirty="0">
                <a:solidFill>
                  <a:schemeClr val="tx1"/>
                </a:solidFill>
                <a:ea typeface="Verdana"/>
                <a:cs typeface="Verdana" panose="020B0604030504040204" pitchFamily="34" charset="0"/>
              </a:rPr>
              <a:t>Tutors – Mrs Craig, Mr Wiggans, Mrs Hawkins and Ms Armistead </a:t>
            </a:r>
            <a:endParaRPr lang="en-GB" sz="2800" dirty="0">
              <a:solidFill>
                <a:schemeClr val="tx1"/>
              </a:solidFill>
              <a:highlight>
                <a:srgbClr val="FFFF00"/>
              </a:highlight>
              <a:ea typeface="Verdana" panose="020B0604030504040204" pitchFamily="34" charset="0"/>
              <a:cs typeface="Verdana" panose="020B0604030504040204" pitchFamily="34" charset="0"/>
            </a:endParaRPr>
          </a:p>
          <a:p>
            <a:pPr lvl="4">
              <a:buFont typeface="Arial" charset="0"/>
              <a:buNone/>
              <a:defRPr/>
            </a:pPr>
            <a:endParaRPr lang="en-GB" dirty="0">
              <a:solidFill>
                <a:srgbClr val="FF0000"/>
              </a:solidFill>
            </a:endParaRPr>
          </a:p>
        </p:txBody>
      </p:sp>
      <p:grpSp>
        <p:nvGrpSpPr>
          <p:cNvPr id="6" name="Group 5">
            <a:extLst>
              <a:ext uri="{FF2B5EF4-FFF2-40B4-BE49-F238E27FC236}">
                <a16:creationId xmlns:a16="http://schemas.microsoft.com/office/drawing/2014/main" id="{745EBF15-5290-40DC-86FE-2F4E9B49161E}"/>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836DC6F0-FC32-436E-AF27-264F5F15C4B2}"/>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8735F4E2-E3D8-4407-B9BA-A1B4F3BBEF63}"/>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83DDD948-D2EC-4641-9BB0-733A64E5B344}"/>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82114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1"/>
          <p:cNvSpPr>
            <a:spLocks noGrp="1"/>
          </p:cNvSpPr>
          <p:nvPr>
            <p:ph type="ctrTitle"/>
          </p:nvPr>
        </p:nvSpPr>
        <p:spPr>
          <a:xfrm>
            <a:off x="222478" y="1268760"/>
            <a:ext cx="8713788" cy="3743325"/>
          </a:xfrm>
        </p:spPr>
        <p:txBody>
          <a:bodyPr>
            <a:noAutofit/>
          </a:bodyPr>
          <a:lstStyle/>
          <a:p>
            <a:pPr>
              <a:defRPr/>
            </a:pPr>
            <a:br>
              <a:rPr lang="en-US" sz="4800" dirty="0">
                <a:solidFill>
                  <a:schemeClr val="accent1">
                    <a:lumMod val="50000"/>
                  </a:schemeClr>
                </a:solidFill>
              </a:rPr>
            </a:br>
            <a:r>
              <a:rPr lang="en-US" sz="48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a:t>
            </a:r>
            <a:r>
              <a:rPr lang="en-US" sz="4800" b="1" dirty="0">
                <a:latin typeface="Calibri" panose="020F0502020204030204" pitchFamily="34" charset="0"/>
                <a:ea typeface="Verdana" panose="020B0604030504040204" pitchFamily="34" charset="0"/>
                <a:cs typeface="Calibri" panose="020F0502020204030204" pitchFamily="34" charset="0"/>
              </a:rPr>
              <a:t>be the best you can be</a:t>
            </a:r>
            <a:r>
              <a:rPr lang="en-US" sz="4800" b="1" dirty="0">
                <a:solidFill>
                  <a:schemeClr val="accent1">
                    <a:lumMod val="75000"/>
                  </a:schemeClr>
                </a:solidFill>
                <a:latin typeface="Calibri" panose="020F0502020204030204" pitchFamily="34" charset="0"/>
                <a:ea typeface="Verdana" panose="020B0604030504040204" pitchFamily="34" charset="0"/>
                <a:cs typeface="Calibri" panose="020F0502020204030204" pitchFamily="34" charset="0"/>
              </a:rPr>
              <a:t>’</a:t>
            </a:r>
            <a:br>
              <a:rPr lang="en-US" sz="4800" b="1" dirty="0">
                <a:solidFill>
                  <a:schemeClr val="accent1">
                    <a:lumMod val="75000"/>
                  </a:schemeClr>
                </a:solidFill>
                <a:latin typeface="Calibri" panose="020F0502020204030204" pitchFamily="34" charset="0"/>
                <a:ea typeface="Verdana" panose="020B0604030504040204" pitchFamily="34" charset="0"/>
                <a:cs typeface="Calibri" panose="020F0502020204030204" pitchFamily="34" charset="0"/>
              </a:rPr>
            </a:br>
            <a:br>
              <a:rPr lang="en-US" sz="4800" b="1" dirty="0">
                <a:solidFill>
                  <a:schemeClr val="accent1">
                    <a:lumMod val="75000"/>
                  </a:schemeClr>
                </a:solidFill>
                <a:latin typeface="Calibri" panose="020F0502020204030204" pitchFamily="34" charset="0"/>
                <a:ea typeface="Verdana" panose="020B0604030504040204" pitchFamily="34" charset="0"/>
                <a:cs typeface="Calibri" panose="020F0502020204030204" pitchFamily="34" charset="0"/>
              </a:rPr>
            </a:br>
            <a:r>
              <a:rPr lang="en-US" sz="4800" b="1" dirty="0">
                <a:solidFill>
                  <a:schemeClr val="accent1">
                    <a:lumMod val="75000"/>
                  </a:schemeClr>
                </a:solidFill>
                <a:latin typeface="Calibri" panose="020F0502020204030204" pitchFamily="34" charset="0"/>
                <a:ea typeface="Verdana" panose="020B0604030504040204" pitchFamily="34" charset="0"/>
                <a:cs typeface="Calibri" panose="020F0502020204030204" pitchFamily="34" charset="0"/>
              </a:rPr>
              <a:t>‘</a:t>
            </a:r>
            <a:r>
              <a:rPr lang="en-US" sz="4800" b="1" dirty="0">
                <a:latin typeface="Calibri" panose="020F0502020204030204" pitchFamily="34" charset="0"/>
                <a:ea typeface="Verdana" panose="020B0604030504040204" pitchFamily="34" charset="0"/>
                <a:cs typeface="Calibri" panose="020F0502020204030204" pitchFamily="34" charset="0"/>
              </a:rPr>
              <a:t>striving for excellence in everything we do</a:t>
            </a:r>
            <a:r>
              <a:rPr lang="en-US" sz="4800" b="1" dirty="0">
                <a:solidFill>
                  <a:schemeClr val="accent1">
                    <a:lumMod val="75000"/>
                  </a:schemeClr>
                </a:solidFill>
                <a:latin typeface="Calibri" panose="020F0502020204030204" pitchFamily="34" charset="0"/>
                <a:ea typeface="Verdana" panose="020B0604030504040204" pitchFamily="34" charset="0"/>
                <a:cs typeface="Calibri" panose="020F0502020204030204" pitchFamily="34" charset="0"/>
              </a:rPr>
              <a:t>’</a:t>
            </a:r>
          </a:p>
        </p:txBody>
      </p:sp>
      <p:grpSp>
        <p:nvGrpSpPr>
          <p:cNvPr id="5" name="Group 4">
            <a:extLst>
              <a:ext uri="{FF2B5EF4-FFF2-40B4-BE49-F238E27FC236}">
                <a16:creationId xmlns:a16="http://schemas.microsoft.com/office/drawing/2014/main" id="{98B137B6-40F3-4A5E-BDFF-B9EEA1A0839B}"/>
              </a:ext>
            </a:extLst>
          </p:cNvPr>
          <p:cNvGrpSpPr/>
          <p:nvPr/>
        </p:nvGrpSpPr>
        <p:grpSpPr>
          <a:xfrm>
            <a:off x="-1" y="0"/>
            <a:ext cx="9144002" cy="695148"/>
            <a:chOff x="-1" y="0"/>
            <a:chExt cx="9144002" cy="695148"/>
          </a:xfrm>
        </p:grpSpPr>
        <p:pic>
          <p:nvPicPr>
            <p:cNvPr id="6" name="Picture 5">
              <a:extLst>
                <a:ext uri="{FF2B5EF4-FFF2-40B4-BE49-F238E27FC236}">
                  <a16:creationId xmlns:a16="http://schemas.microsoft.com/office/drawing/2014/main" id="{9C1AECAE-271F-46E9-B5C4-46B84B9171B3}"/>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7" name="Picture 6">
              <a:extLst>
                <a:ext uri="{FF2B5EF4-FFF2-40B4-BE49-F238E27FC236}">
                  <a16:creationId xmlns:a16="http://schemas.microsoft.com/office/drawing/2014/main" id="{AA47363C-57B3-4F9D-BE24-FFFBDB6E44B1}"/>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8" name="Picture 7" descr="Hexagon banner head">
              <a:extLst>
                <a:ext uri="{FF2B5EF4-FFF2-40B4-BE49-F238E27FC236}">
                  <a16:creationId xmlns:a16="http://schemas.microsoft.com/office/drawing/2014/main" id="{EF4FD128-3D3E-4475-9877-A7D6B0FA7C30}"/>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36720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1865B89-C237-439A-8455-409048963515}"/>
              </a:ext>
            </a:extLst>
          </p:cNvPr>
          <p:cNvGrpSpPr/>
          <p:nvPr/>
        </p:nvGrpSpPr>
        <p:grpSpPr>
          <a:xfrm>
            <a:off x="-1" y="0"/>
            <a:ext cx="9144002" cy="695148"/>
            <a:chOff x="-1" y="0"/>
            <a:chExt cx="9144002" cy="695148"/>
          </a:xfrm>
        </p:grpSpPr>
        <p:pic>
          <p:nvPicPr>
            <p:cNvPr id="6" name="Picture 5">
              <a:extLst>
                <a:ext uri="{FF2B5EF4-FFF2-40B4-BE49-F238E27FC236}">
                  <a16:creationId xmlns:a16="http://schemas.microsoft.com/office/drawing/2014/main" id="{B04598B2-956F-43C0-95B4-5A12D89C512D}"/>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7" name="Picture 6">
              <a:extLst>
                <a:ext uri="{FF2B5EF4-FFF2-40B4-BE49-F238E27FC236}">
                  <a16:creationId xmlns:a16="http://schemas.microsoft.com/office/drawing/2014/main" id="{760D1984-9E74-4436-A124-799FD4BCD85A}"/>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8" name="Picture 7" descr="Hexagon banner head">
              <a:extLst>
                <a:ext uri="{FF2B5EF4-FFF2-40B4-BE49-F238E27FC236}">
                  <a16:creationId xmlns:a16="http://schemas.microsoft.com/office/drawing/2014/main" id="{2D3F2278-FB02-4E8B-8E56-F8EB78D09C10}"/>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
        <p:nvSpPr>
          <p:cNvPr id="9" name="Rectangle 6"/>
          <p:cNvSpPr txBox="1">
            <a:spLocks noChangeArrowheads="1"/>
          </p:cNvSpPr>
          <p:nvPr/>
        </p:nvSpPr>
        <p:spPr>
          <a:xfrm>
            <a:off x="395536" y="2348880"/>
            <a:ext cx="8229600" cy="210041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latin typeface="Calibri" panose="020F0502020204030204" pitchFamily="34" charset="0"/>
                <a:ea typeface="Verdana" panose="020B0604030504040204" pitchFamily="34" charset="0"/>
                <a:cs typeface="Calibri" panose="020F0502020204030204" pitchFamily="34" charset="0"/>
              </a:rPr>
              <a:t>Time to meet your tutor </a:t>
            </a:r>
          </a:p>
        </p:txBody>
      </p:sp>
    </p:spTree>
    <p:extLst>
      <p:ext uri="{BB962C8B-B14F-4D97-AF65-F5344CB8AC3E}">
        <p14:creationId xmlns:p14="http://schemas.microsoft.com/office/powerpoint/2010/main" val="63967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1865B89-C237-439A-8455-409048963515}"/>
              </a:ext>
            </a:extLst>
          </p:cNvPr>
          <p:cNvGrpSpPr/>
          <p:nvPr/>
        </p:nvGrpSpPr>
        <p:grpSpPr>
          <a:xfrm>
            <a:off x="-1" y="0"/>
            <a:ext cx="9144002" cy="695148"/>
            <a:chOff x="-1" y="0"/>
            <a:chExt cx="9144002" cy="695148"/>
          </a:xfrm>
        </p:grpSpPr>
        <p:pic>
          <p:nvPicPr>
            <p:cNvPr id="6" name="Picture 5">
              <a:extLst>
                <a:ext uri="{FF2B5EF4-FFF2-40B4-BE49-F238E27FC236}">
                  <a16:creationId xmlns:a16="http://schemas.microsoft.com/office/drawing/2014/main" id="{B04598B2-956F-43C0-95B4-5A12D89C512D}"/>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7" name="Picture 6">
              <a:extLst>
                <a:ext uri="{FF2B5EF4-FFF2-40B4-BE49-F238E27FC236}">
                  <a16:creationId xmlns:a16="http://schemas.microsoft.com/office/drawing/2014/main" id="{760D1984-9E74-4436-A124-799FD4BCD85A}"/>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8" name="Picture 7" descr="Hexagon banner head">
              <a:extLst>
                <a:ext uri="{FF2B5EF4-FFF2-40B4-BE49-F238E27FC236}">
                  <a16:creationId xmlns:a16="http://schemas.microsoft.com/office/drawing/2014/main" id="{2D3F2278-FB02-4E8B-8E56-F8EB78D09C10}"/>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
        <p:nvSpPr>
          <p:cNvPr id="9" name="Rectangle 6"/>
          <p:cNvSpPr txBox="1">
            <a:spLocks noChangeArrowheads="1"/>
          </p:cNvSpPr>
          <p:nvPr/>
        </p:nvSpPr>
        <p:spPr>
          <a:xfrm>
            <a:off x="323528" y="1052736"/>
            <a:ext cx="8229600" cy="5256584"/>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sz="4700" b="1" dirty="0">
                <a:latin typeface="Calibri" panose="020F0502020204030204" pitchFamily="34" charset="0"/>
                <a:ea typeface="Verdana" panose="020B0604030504040204" pitchFamily="34" charset="0"/>
                <a:cs typeface="Calibri" panose="020F0502020204030204" pitchFamily="34" charset="0"/>
              </a:rPr>
              <a:t>What is happening tomorrow during transfer day</a:t>
            </a:r>
          </a:p>
          <a:p>
            <a:pPr algn="l">
              <a:defRPr/>
            </a:pPr>
            <a:endParaRPr lang="en-GB" altLang="en-US" b="1" dirty="0">
              <a:solidFill>
                <a:schemeClr val="accent1">
                  <a:lumMod val="75000"/>
                </a:schemeClr>
              </a:solidFill>
              <a:latin typeface="Calibri" panose="020F0502020204030204" pitchFamily="34" charset="0"/>
              <a:ea typeface="Verdana" panose="020B0604030504040204" pitchFamily="34" charset="0"/>
              <a:cs typeface="Calibri" panose="020F0502020204030204" pitchFamily="34" charset="0"/>
            </a:endParaRPr>
          </a:p>
          <a:p>
            <a:pPr algn="l">
              <a:defRPr/>
            </a:pPr>
            <a:r>
              <a:rPr lang="en-GB" altLang="en-US" b="1" dirty="0">
                <a:latin typeface="Calibri" panose="020F0502020204030204" pitchFamily="34" charset="0"/>
                <a:ea typeface="Verdana" panose="020B0604030504040204" pitchFamily="34" charset="0"/>
                <a:cs typeface="Calibri" panose="020F0502020204030204" pitchFamily="34" charset="0"/>
              </a:rPr>
              <a:t>Form time – meet in the hall</a:t>
            </a:r>
          </a:p>
          <a:p>
            <a:pPr algn="l">
              <a:defRPr/>
            </a:pPr>
            <a:r>
              <a:rPr lang="en-GB" altLang="en-US" b="1" dirty="0">
                <a:latin typeface="Calibri" panose="020F0502020204030204" pitchFamily="34" charset="0"/>
                <a:ea typeface="Verdana" panose="020B0604030504040204" pitchFamily="34" charset="0"/>
                <a:cs typeface="Calibri" panose="020F0502020204030204" pitchFamily="34" charset="0"/>
              </a:rPr>
              <a:t>P1 – lessons </a:t>
            </a:r>
          </a:p>
          <a:p>
            <a:pPr algn="l">
              <a:defRPr/>
            </a:pPr>
            <a:r>
              <a:rPr lang="en-GB" altLang="en-US" b="1" dirty="0">
                <a:latin typeface="Calibri" panose="020F0502020204030204" pitchFamily="34" charset="0"/>
                <a:ea typeface="Verdana" panose="020B0604030504040204" pitchFamily="34" charset="0"/>
                <a:cs typeface="Calibri" panose="020F0502020204030204" pitchFamily="34" charset="0"/>
              </a:rPr>
              <a:t>P2 – lessons</a:t>
            </a:r>
          </a:p>
          <a:p>
            <a:pPr algn="l">
              <a:defRPr/>
            </a:pPr>
            <a:r>
              <a:rPr lang="en-GB" altLang="en-US" b="1" dirty="0">
                <a:latin typeface="Calibri" panose="020F0502020204030204" pitchFamily="34" charset="0"/>
                <a:ea typeface="Verdana" panose="020B0604030504040204" pitchFamily="34" charset="0"/>
                <a:cs typeface="Calibri" panose="020F0502020204030204" pitchFamily="34" charset="0"/>
              </a:rPr>
              <a:t>Break</a:t>
            </a:r>
          </a:p>
          <a:p>
            <a:pPr algn="l">
              <a:defRPr/>
            </a:pPr>
            <a:r>
              <a:rPr lang="en-GB" altLang="en-US" b="1" dirty="0">
                <a:latin typeface="Calibri" panose="020F0502020204030204" pitchFamily="34" charset="0"/>
                <a:ea typeface="Verdana" panose="020B0604030504040204" pitchFamily="34" charset="0"/>
                <a:cs typeface="Calibri" panose="020F0502020204030204" pitchFamily="34" charset="0"/>
              </a:rPr>
              <a:t>P3 – lessons </a:t>
            </a:r>
          </a:p>
          <a:p>
            <a:pPr algn="l">
              <a:defRPr/>
            </a:pPr>
            <a:r>
              <a:rPr lang="en-GB" altLang="en-US" b="1" dirty="0">
                <a:latin typeface="Calibri" panose="020F0502020204030204" pitchFamily="34" charset="0"/>
                <a:ea typeface="Verdana" panose="020B0604030504040204" pitchFamily="34" charset="0"/>
                <a:cs typeface="Calibri" panose="020F0502020204030204" pitchFamily="34" charset="0"/>
              </a:rPr>
              <a:t>Lunch</a:t>
            </a:r>
          </a:p>
          <a:p>
            <a:pPr algn="l">
              <a:defRPr/>
            </a:pPr>
            <a:r>
              <a:rPr lang="en-GB" altLang="en-US" b="1" dirty="0">
                <a:latin typeface="Calibri" panose="020F0502020204030204" pitchFamily="34" charset="0"/>
                <a:ea typeface="Verdana" panose="020B0604030504040204" pitchFamily="34" charset="0"/>
                <a:cs typeface="Calibri" panose="020F0502020204030204" pitchFamily="34" charset="0"/>
              </a:rPr>
              <a:t>P4 and P5 – Trailblazers and lessons</a:t>
            </a:r>
          </a:p>
          <a:p>
            <a:pPr>
              <a:defRPr/>
            </a:pPr>
            <a:r>
              <a:rPr lang="en-GB" altLang="en-US" b="1" dirty="0">
                <a:latin typeface="Calibri" panose="020F0502020204030204" pitchFamily="34" charset="0"/>
                <a:ea typeface="Verdana" panose="020B0604030504040204" pitchFamily="34" charset="0"/>
                <a:cs typeface="Calibri" panose="020F0502020204030204" pitchFamily="34" charset="0"/>
              </a:rPr>
              <a:t>  </a:t>
            </a:r>
          </a:p>
        </p:txBody>
      </p:sp>
    </p:spTree>
    <p:extLst>
      <p:ext uri="{BB962C8B-B14F-4D97-AF65-F5344CB8AC3E}">
        <p14:creationId xmlns:p14="http://schemas.microsoft.com/office/powerpoint/2010/main" val="272664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251520" y="1006931"/>
            <a:ext cx="864096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A Partnership With Parents/Carers </a:t>
            </a:r>
          </a:p>
        </p:txBody>
      </p:sp>
      <p:sp>
        <p:nvSpPr>
          <p:cNvPr id="5" name="Rectangle 3"/>
          <p:cNvSpPr txBox="1">
            <a:spLocks noChangeArrowheads="1"/>
          </p:cNvSpPr>
          <p:nvPr/>
        </p:nvSpPr>
        <p:spPr>
          <a:xfrm>
            <a:off x="457200" y="2204864"/>
            <a:ext cx="8229600" cy="4392613"/>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b="1" dirty="0">
                <a:solidFill>
                  <a:schemeClr val="tx1"/>
                </a:solidFill>
                <a:latin typeface="+mj-lt"/>
                <a:ea typeface="Verdana"/>
                <a:cs typeface="Verdana" panose="020B0604030504040204" pitchFamily="34" charset="0"/>
              </a:rPr>
              <a:t>Your child will get the best from their education if:</a:t>
            </a:r>
          </a:p>
          <a:p>
            <a:pPr marL="457200" indent="-457200" algn="l">
              <a:buFont typeface="Arial" panose="020B0604020202020204" pitchFamily="34" charset="0"/>
              <a:buChar char="•"/>
              <a:defRPr/>
            </a:pPr>
            <a:endParaRPr lang="en-GB" altLang="en-US" sz="2400" dirty="0">
              <a:solidFill>
                <a:schemeClr val="tx1"/>
              </a:solidFill>
              <a:latin typeface="+mj-lt"/>
              <a:ea typeface="Verdana" panose="020B0604030504040204" pitchFamily="34" charset="0"/>
              <a:cs typeface="Verdana" panose="020B0604030504040204" pitchFamily="34" charset="0"/>
            </a:endParaRPr>
          </a:p>
          <a:p>
            <a:pPr marL="914400" lvl="1" indent="-457200" algn="l">
              <a:buAutoNum type="arabicPeriod"/>
              <a:defRPr/>
            </a:pPr>
            <a:r>
              <a:rPr lang="en-GB" altLang="en-US" sz="2400" dirty="0">
                <a:solidFill>
                  <a:schemeClr val="tx1"/>
                </a:solidFill>
                <a:latin typeface="+mj-lt"/>
                <a:ea typeface="Verdana" panose="020B0604030504040204" pitchFamily="34" charset="0"/>
                <a:cs typeface="Verdana" panose="020B0604030504040204" pitchFamily="34" charset="0"/>
              </a:rPr>
              <a:t>Parents and teachers work together.</a:t>
            </a:r>
          </a:p>
          <a:p>
            <a:pPr marL="914400" lvl="1" indent="-457200" algn="l">
              <a:buAutoNum type="arabicPeriod"/>
              <a:defRPr/>
            </a:pPr>
            <a:r>
              <a:rPr lang="en-GB" altLang="en-US" sz="2400" dirty="0">
                <a:solidFill>
                  <a:schemeClr val="tx1"/>
                </a:solidFill>
                <a:latin typeface="+mj-lt"/>
                <a:ea typeface="Verdana" panose="020B0604030504040204" pitchFamily="34" charset="0"/>
                <a:cs typeface="Verdana" panose="020B0604030504040204" pitchFamily="34" charset="0"/>
              </a:rPr>
              <a:t>We let you know quickly if there are problems in school.</a:t>
            </a:r>
          </a:p>
          <a:p>
            <a:pPr marL="914400" lvl="1" indent="-457200" algn="l">
              <a:buAutoNum type="arabicPeriod"/>
              <a:defRPr/>
            </a:pPr>
            <a:r>
              <a:rPr lang="en-GB" altLang="en-US" sz="2400" dirty="0">
                <a:solidFill>
                  <a:schemeClr val="tx1"/>
                </a:solidFill>
                <a:latin typeface="+mj-lt"/>
                <a:ea typeface="Verdana"/>
                <a:cs typeface="Verdana" panose="020B0604030504040204" pitchFamily="34" charset="0"/>
              </a:rPr>
              <a:t>You let us know quickly of problems which may affect your child e.g. bereavement, family break up etc.</a:t>
            </a:r>
          </a:p>
          <a:p>
            <a:pPr marL="914400" lvl="1" indent="-457200" algn="l">
              <a:buAutoNum type="arabicPeriod"/>
              <a:defRPr/>
            </a:pPr>
            <a:r>
              <a:rPr lang="en-GB" altLang="en-US" sz="2400" dirty="0">
                <a:solidFill>
                  <a:schemeClr val="tx1"/>
                </a:solidFill>
                <a:latin typeface="+mj-lt"/>
                <a:ea typeface="Verdana" panose="020B0604030504040204" pitchFamily="34" charset="0"/>
                <a:cs typeface="Verdana" panose="020B0604030504040204" pitchFamily="34" charset="0"/>
              </a:rPr>
              <a:t>We support each other.</a:t>
            </a:r>
          </a:p>
        </p:txBody>
      </p:sp>
      <p:grpSp>
        <p:nvGrpSpPr>
          <p:cNvPr id="6" name="Group 5">
            <a:extLst>
              <a:ext uri="{FF2B5EF4-FFF2-40B4-BE49-F238E27FC236}">
                <a16:creationId xmlns:a16="http://schemas.microsoft.com/office/drawing/2014/main" id="{D4B3E82B-56F8-43A4-9125-49F8DAC298B5}"/>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2F2B2C5C-5433-425A-97E0-833F242F3B5A}"/>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B14EEED3-8540-4E6C-B20C-FA1A6B8D87AF}"/>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BEE64275-D821-489F-BDB2-4E08EC6D9E64}"/>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880335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80763" y="6951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b="1" dirty="0">
                <a:ea typeface="Verdana" panose="020B0604030504040204" pitchFamily="34" charset="0"/>
                <a:cs typeface="Verdana" panose="020B0604030504040204" pitchFamily="34" charset="0"/>
              </a:rPr>
              <a:t>How Parents Can Help</a:t>
            </a:r>
          </a:p>
        </p:txBody>
      </p:sp>
      <p:sp>
        <p:nvSpPr>
          <p:cNvPr id="5" name="Rectangle 3"/>
          <p:cNvSpPr txBox="1">
            <a:spLocks noChangeArrowheads="1"/>
          </p:cNvSpPr>
          <p:nvPr/>
        </p:nvSpPr>
        <p:spPr>
          <a:xfrm>
            <a:off x="457200" y="2060848"/>
            <a:ext cx="8229600" cy="4210050"/>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Ensure good attendance.</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Provide a quiet space for homework to be completed.</a:t>
            </a:r>
          </a:p>
          <a:p>
            <a:pPr marL="457200" indent="-457200" algn="l">
              <a:buFont typeface="Arial" panose="020B0604020202020204" pitchFamily="34" charset="0"/>
              <a:buChar char="•"/>
              <a:defRPr/>
            </a:pPr>
            <a:r>
              <a:rPr lang="en-GB" altLang="en-US" sz="2400" dirty="0">
                <a:solidFill>
                  <a:schemeClr val="tx1"/>
                </a:solidFill>
                <a:latin typeface="+mj-lt"/>
                <a:ea typeface="Verdana" panose="020B0604030504040204" pitchFamily="34" charset="0"/>
                <a:cs typeface="Verdana" panose="020B0604030504040204" pitchFamily="34" charset="0"/>
              </a:rPr>
              <a:t>Encourage your son/daughter to get involved.</a:t>
            </a: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Contact us if there are problems via tutors or the Heads of Years email.</a:t>
            </a:r>
          </a:p>
          <a:p>
            <a:pPr marL="457200" indent="-457200" algn="l">
              <a:buFont typeface="Arial" panose="020B0604020202020204" pitchFamily="34" charset="0"/>
              <a:buChar char="•"/>
              <a:defRPr/>
            </a:pPr>
            <a:r>
              <a:rPr lang="en-GB" altLang="en-US" sz="2400" dirty="0">
                <a:solidFill>
                  <a:schemeClr val="tx1"/>
                </a:solidFill>
                <a:latin typeface="+mj-lt"/>
                <a:ea typeface="Verdana"/>
                <a:cs typeface="Verdana" panose="020B0604030504040204" pitchFamily="34" charset="0"/>
              </a:rPr>
              <a:t>No leave of absence in term time unless ‘very exceptional circumstances’.</a:t>
            </a:r>
          </a:p>
        </p:txBody>
      </p:sp>
      <p:grpSp>
        <p:nvGrpSpPr>
          <p:cNvPr id="6" name="Group 5">
            <a:extLst>
              <a:ext uri="{FF2B5EF4-FFF2-40B4-BE49-F238E27FC236}">
                <a16:creationId xmlns:a16="http://schemas.microsoft.com/office/drawing/2014/main" id="{1559684E-4C75-4A38-B69E-820990C7DF63}"/>
              </a:ext>
            </a:extLst>
          </p:cNvPr>
          <p:cNvGrpSpPr/>
          <p:nvPr/>
        </p:nvGrpSpPr>
        <p:grpSpPr>
          <a:xfrm>
            <a:off x="-1" y="0"/>
            <a:ext cx="9144002" cy="695148"/>
            <a:chOff x="-1" y="0"/>
            <a:chExt cx="9144002" cy="695148"/>
          </a:xfrm>
        </p:grpSpPr>
        <p:pic>
          <p:nvPicPr>
            <p:cNvPr id="7" name="Picture 6">
              <a:extLst>
                <a:ext uri="{FF2B5EF4-FFF2-40B4-BE49-F238E27FC236}">
                  <a16:creationId xmlns:a16="http://schemas.microsoft.com/office/drawing/2014/main" id="{42C0A6CC-ABC0-48D5-8377-7C195AE6A709}"/>
                </a:ext>
              </a:extLst>
            </p:cNvPr>
            <p:cNvPicPr/>
            <p:nvPr/>
          </p:nvPicPr>
          <p:blipFill rotWithShape="1">
            <a:blip r:embed="rId3">
              <a:extLst>
                <a:ext uri="{28A0092B-C50C-407E-A947-70E740481C1C}">
                  <a14:useLocalDpi xmlns:a14="http://schemas.microsoft.com/office/drawing/2010/main" val="0"/>
                </a:ext>
              </a:extLst>
            </a:blip>
            <a:srcRect r="37475" b="-3133"/>
            <a:stretch/>
          </p:blipFill>
          <p:spPr>
            <a:xfrm>
              <a:off x="5446031" y="2242"/>
              <a:ext cx="3697970" cy="623457"/>
            </a:xfrm>
            <a:prstGeom prst="rect">
              <a:avLst/>
            </a:prstGeom>
          </p:spPr>
        </p:pic>
        <p:pic>
          <p:nvPicPr>
            <p:cNvPr id="8" name="Picture 7">
              <a:extLst>
                <a:ext uri="{FF2B5EF4-FFF2-40B4-BE49-F238E27FC236}">
                  <a16:creationId xmlns:a16="http://schemas.microsoft.com/office/drawing/2014/main" id="{432582D7-6A9D-4A58-B002-6E1E22559CB1}"/>
                </a:ext>
              </a:extLst>
            </p:cNvPr>
            <p:cNvPicPr/>
            <p:nvPr/>
          </p:nvPicPr>
          <p:blipFill rotWithShape="1">
            <a:blip r:embed="rId3">
              <a:extLst>
                <a:ext uri="{28A0092B-C50C-407E-A947-70E740481C1C}">
                  <a14:useLocalDpi xmlns:a14="http://schemas.microsoft.com/office/drawing/2010/main" val="0"/>
                </a:ext>
              </a:extLst>
            </a:blip>
            <a:srcRect l="7045" r="28864" b="-3133"/>
            <a:stretch/>
          </p:blipFill>
          <p:spPr>
            <a:xfrm>
              <a:off x="-1" y="0"/>
              <a:ext cx="3790573" cy="623457"/>
            </a:xfrm>
            <a:prstGeom prst="rect">
              <a:avLst/>
            </a:prstGeom>
          </p:spPr>
        </p:pic>
        <p:pic>
          <p:nvPicPr>
            <p:cNvPr id="9" name="Picture 8" descr="Hexagon banner head">
              <a:extLst>
                <a:ext uri="{FF2B5EF4-FFF2-40B4-BE49-F238E27FC236}">
                  <a16:creationId xmlns:a16="http://schemas.microsoft.com/office/drawing/2014/main" id="{323D2229-8D49-4C6C-8AD1-E1F27EDF9852}"/>
                </a:ext>
              </a:extLst>
            </p:cNvPr>
            <p:cNvPicPr/>
            <p:nvPr/>
          </p:nvPicPr>
          <p:blipFill rotWithShape="1">
            <a:blip r:embed="rId4" cstate="print">
              <a:extLst>
                <a:ext uri="{28A0092B-C50C-407E-A947-70E740481C1C}">
                  <a14:useLocalDpi xmlns:a14="http://schemas.microsoft.com/office/drawing/2010/main" val="0"/>
                </a:ext>
              </a:extLst>
            </a:blip>
            <a:srcRect r="14721" b="-14621"/>
            <a:stretch/>
          </p:blipFill>
          <p:spPr bwMode="auto">
            <a:xfrm>
              <a:off x="2851301" y="2242"/>
              <a:ext cx="3441398" cy="692906"/>
            </a:xfrm>
            <a:prstGeom prst="rect">
              <a:avLst/>
            </a:prstGeom>
            <a:noFill/>
            <a:ln>
              <a:noFill/>
            </a:ln>
          </p:spPr>
        </p:pic>
      </p:grpSp>
    </p:spTree>
    <p:extLst>
      <p:ext uri="{BB962C8B-B14F-4D97-AF65-F5344CB8AC3E}">
        <p14:creationId xmlns:p14="http://schemas.microsoft.com/office/powerpoint/2010/main" val="20144184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ATIONKEY" val="NVBTIZ"/>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4106</TotalTime>
  <Words>2037</Words>
  <Application>Microsoft Office PowerPoint</Application>
  <PresentationFormat>On-screen Show (4:3)</PresentationFormat>
  <Paragraphs>249</Paragraphs>
  <Slides>32</Slides>
  <Notes>27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Year 7 Transfer Evening 2024  (This PowerPoint is on our website, in the Year 7 transition area)</vt:lpstr>
      <vt:lpstr>A warm welcome to Settle College</vt:lpstr>
      <vt:lpstr>PowerPoint Presentation</vt:lpstr>
      <vt:lpstr>PowerPoint Presentation</vt:lpstr>
      <vt:lpstr> ‘be the best you can be’  ‘striving for excellence in everything we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Settle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Whitaker</dc:creator>
  <cp:lastModifiedBy>Gareth Paisley</cp:lastModifiedBy>
  <cp:revision>185</cp:revision>
  <dcterms:created xsi:type="dcterms:W3CDTF">2015-07-07T09:58:24Z</dcterms:created>
  <dcterms:modified xsi:type="dcterms:W3CDTF">2024-07-02T09:34:59Z</dcterms:modified>
</cp:coreProperties>
</file>