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5"/>
  </p:notesMasterIdLst>
  <p:sldIdLst>
    <p:sldId id="256" r:id="rId6"/>
    <p:sldId id="257" r:id="rId7"/>
    <p:sldId id="258" r:id="rId8"/>
    <p:sldId id="259" r:id="rId9"/>
    <p:sldId id="260" r:id="rId10"/>
    <p:sldId id="261" r:id="rId11"/>
    <p:sldId id="288" r:id="rId12"/>
    <p:sldId id="290" r:id="rId13"/>
    <p:sldId id="292" r:id="rId14"/>
    <p:sldId id="293" r:id="rId15"/>
    <p:sldId id="294" r:id="rId16"/>
    <p:sldId id="295" r:id="rId17"/>
    <p:sldId id="299" r:id="rId18"/>
    <p:sldId id="300" r:id="rId19"/>
    <p:sldId id="301" r:id="rId20"/>
    <p:sldId id="262" r:id="rId21"/>
    <p:sldId id="302" r:id="rId22"/>
    <p:sldId id="303" r:id="rId23"/>
    <p:sldId id="304" r:id="rId24"/>
    <p:sldId id="264" r:id="rId25"/>
    <p:sldId id="305" r:id="rId26"/>
    <p:sldId id="306" r:id="rId27"/>
    <p:sldId id="268" r:id="rId28"/>
    <p:sldId id="270" r:id="rId29"/>
    <p:sldId id="314" r:id="rId30"/>
    <p:sldId id="271" r:id="rId31"/>
    <p:sldId id="272" r:id="rId32"/>
    <p:sldId id="273" r:id="rId33"/>
    <p:sldId id="269" r:id="rId34"/>
    <p:sldId id="267" r:id="rId35"/>
    <p:sldId id="307" r:id="rId36"/>
    <p:sldId id="308" r:id="rId37"/>
    <p:sldId id="309" r:id="rId38"/>
    <p:sldId id="310" r:id="rId39"/>
    <p:sldId id="311" r:id="rId40"/>
    <p:sldId id="312" r:id="rId41"/>
    <p:sldId id="313" r:id="rId42"/>
    <p:sldId id="298" r:id="rId43"/>
    <p:sldId id="263" r:id="rId44"/>
    <p:sldId id="265" r:id="rId45"/>
    <p:sldId id="266" r:id="rId46"/>
    <p:sldId id="275" r:id="rId47"/>
    <p:sldId id="287" r:id="rId48"/>
    <p:sldId id="286" r:id="rId49"/>
    <p:sldId id="289" r:id="rId50"/>
    <p:sldId id="296" r:id="rId51"/>
    <p:sldId id="297" r:id="rId52"/>
    <p:sldId id="282" r:id="rId53"/>
    <p:sldId id="283" r:id="rId54"/>
    <p:sldId id="391" r:id="rId55"/>
    <p:sldId id="393" r:id="rId56"/>
    <p:sldId id="394" r:id="rId57"/>
    <p:sldId id="396" r:id="rId58"/>
    <p:sldId id="395" r:id="rId59"/>
    <p:sldId id="341" r:id="rId60"/>
    <p:sldId id="340" r:id="rId61"/>
    <p:sldId id="392" r:id="rId62"/>
    <p:sldId id="397" r:id="rId63"/>
    <p:sldId id="39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359B9-11FD-4CA6-ABF3-DD8E9344F2B7}" type="datetimeFigureOut">
              <a:rPr lang="en-GB" smtClean="0"/>
              <a:t>05/04/2023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BD2FF-4BDC-4DF1-96A0-D6D9922EF8EC}" type="slidenum">
              <a:rPr lang="en-GB" smtClean="0"/>
              <a:t>‹#›</a:t>
            </a:fld>
            <a:endParaRPr lang="en-GB"/>
          </a:p>
        </p:txBody>
      </p:sp>
    </p:spTree>
    <p:extLst>
      <p:ext uri="{BB962C8B-B14F-4D97-AF65-F5344CB8AC3E}">
        <p14:creationId xmlns:p14="http://schemas.microsoft.com/office/powerpoint/2010/main" val="42296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ELIZABETH </a:t>
            </a:r>
          </a:p>
          <a:p>
            <a:endParaRPr lang="en-US"/>
          </a:p>
          <a:p>
            <a:r>
              <a:rPr lang="en-US"/>
              <a:t>So, some of you guys may be aware of who we are – but some of you may not. So, we’re going to give you a little oversight as to who we are and what we do. We are the Bradford and Craven Mental Health Support Team, you may know us as an ‘MHST’. These MHSTs were set up as part of the Government Green Paper for ‘Transforming CYPs Mental Health’ and by 2025 they aim to have an MHST in every school in the country. </a:t>
            </a:r>
          </a:p>
          <a:p>
            <a:endParaRPr lang="en-US"/>
          </a:p>
          <a:p>
            <a:r>
              <a:rPr lang="en-US"/>
              <a:t>The MHST work with Mild-Moderate mental health issues and for presenting difficulties for things such as low mood, anxiety, anger, sleep problems, panic, OCD. A large proportion of our workforce are made up of practitioners who practice CBT and they off evidence based interventions to support young people who are presenting with issues such as these.</a:t>
            </a:r>
          </a:p>
          <a:p>
            <a:endParaRPr lang="en-US"/>
          </a:p>
          <a:p>
            <a:r>
              <a:rPr lang="en-US"/>
              <a:t>As well as working with children and young people, we work with the systems around them, including their parents/</a:t>
            </a:r>
            <a:r>
              <a:rPr lang="en-US" err="1"/>
              <a:t>carers</a:t>
            </a:r>
            <a:r>
              <a:rPr lang="en-US"/>
              <a:t>, the communities and all you lot in schools. Working with young people directly is only a fraction of our role as the MHST. Another large part is the Whole School Approach – which is something we’re going to look at in more detail to start with. </a:t>
            </a:r>
          </a:p>
        </p:txBody>
      </p:sp>
      <p:sp>
        <p:nvSpPr>
          <p:cNvPr id="4" name="Slide Number Placeholder 3"/>
          <p:cNvSpPr>
            <a:spLocks noGrp="1"/>
          </p:cNvSpPr>
          <p:nvPr>
            <p:ph type="sldNum" sz="quarter" idx="5"/>
          </p:nvPr>
        </p:nvSpPr>
        <p:spPr/>
        <p:txBody>
          <a:bodyPr/>
          <a:lstStyle/>
          <a:p>
            <a:fld id="{D5AD72E1-310B-0A42-8B82-B57478B1E050}" type="slidenum">
              <a:rPr lang="en-US" smtClean="0"/>
              <a:t>50</a:t>
            </a:fld>
            <a:endParaRPr lang="en-US"/>
          </a:p>
        </p:txBody>
      </p:sp>
    </p:spTree>
    <p:extLst>
      <p:ext uri="{BB962C8B-B14F-4D97-AF65-F5344CB8AC3E}">
        <p14:creationId xmlns:p14="http://schemas.microsoft.com/office/powerpoint/2010/main" val="101926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AA09BD-8541-417C-A20B-4E7647B3DCCC}" type="slidenum">
              <a:rPr lang="en-GB" smtClean="0"/>
              <a:t>51</a:t>
            </a:fld>
            <a:endParaRPr lang="en-GB"/>
          </a:p>
        </p:txBody>
      </p:sp>
    </p:spTree>
    <p:extLst>
      <p:ext uri="{BB962C8B-B14F-4D97-AF65-F5344CB8AC3E}">
        <p14:creationId xmlns:p14="http://schemas.microsoft.com/office/powerpoint/2010/main" val="356491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AA09BD-8541-417C-A20B-4E7647B3DCCC}" type="slidenum">
              <a:rPr lang="en-GB" smtClean="0"/>
              <a:t>52</a:t>
            </a:fld>
            <a:endParaRPr lang="en-GB"/>
          </a:p>
        </p:txBody>
      </p:sp>
    </p:spTree>
    <p:extLst>
      <p:ext uri="{BB962C8B-B14F-4D97-AF65-F5344CB8AC3E}">
        <p14:creationId xmlns:p14="http://schemas.microsoft.com/office/powerpoint/2010/main" val="2764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-Rewarding good effort – this could include something related to their interest.  This can help increase their self-confidence and motivation. </a:t>
            </a:r>
          </a:p>
          <a:p>
            <a:pPr marL="171450" indent="-171450">
              <a:buFontTx/>
              <a:buChar char="-"/>
            </a:pPr>
            <a:r>
              <a:rPr lang="en-US" sz="1200" kern="1200">
                <a:solidFill>
                  <a:schemeClr val="tx1"/>
                </a:solidFill>
                <a:effectLst/>
                <a:latin typeface="+mn-lt"/>
                <a:ea typeface="+mn-ea"/>
                <a:cs typeface="+mn-cs"/>
              </a:rPr>
              <a:t>Put tests into perspective</a:t>
            </a:r>
            <a:r>
              <a:rPr lang="en-US" sz="1200" kern="1200" baseline="0">
                <a:solidFill>
                  <a:schemeClr val="tx1"/>
                </a:solidFill>
                <a:effectLst/>
                <a:latin typeface="+mn-lt"/>
                <a:ea typeface="+mn-ea"/>
                <a:cs typeface="+mn-cs"/>
              </a:rPr>
              <a:t>…e.g. we want them do well but it wont make or break their future. They will be loved and valued no  matter what the outcome. Tests can provide helpful info as what they are good at and what can get better at.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-Make the time to listen – we feel pressure that it is all on us and we need to provide all the answers, but what is also a powerful tool is listening. Listening to what is coming from children, or equip them to give cues (verbal/ visual) that they can leave out to show they are having a difficult time. </a:t>
            </a:r>
            <a:r>
              <a:rPr lang="en-GB" sz="1200" kern="1200">
                <a:solidFill>
                  <a:schemeClr val="tx1"/>
                </a:solidFill>
                <a:effectLst/>
                <a:latin typeface="+mn-lt"/>
                <a:ea typeface="+mn-ea"/>
                <a:cs typeface="+mn-cs"/>
              </a:rPr>
              <a:t>It is important to talk to your child about their anxiety or worries as this give you the opportunity to reassure them and show them you understand how they feel. (E.g. feel pressure to do well…I feel that at times too and this is how I manage those feelings). </a:t>
            </a:r>
          </a:p>
          <a:p>
            <a:r>
              <a:rPr lang="en-GB" sz="1200" kern="1200">
                <a:solidFill>
                  <a:schemeClr val="tx1"/>
                </a:solidFill>
                <a:effectLst/>
                <a:latin typeface="+mn-lt"/>
                <a:ea typeface="+mn-ea"/>
                <a:cs typeface="+mn-cs"/>
              </a:rPr>
              <a:t>-Normalising feelings -  It can be tempting to dismiss their worries because you want to reassure them, but it’s important to empathise with their experience and validate their feelings, after all we are all in the same boat e.g. feeling anxious about an exam, worry about failing.  </a:t>
            </a:r>
          </a:p>
          <a:p>
            <a:r>
              <a:rPr lang="en-GB" sz="1200" kern="1200">
                <a:solidFill>
                  <a:schemeClr val="tx1"/>
                </a:solidFill>
                <a:effectLst/>
                <a:latin typeface="+mn-lt"/>
                <a:ea typeface="+mn-ea"/>
                <a:cs typeface="+mn-cs"/>
              </a:rPr>
              <a:t>You cannot promise that your child will pass the exam, but what you can do is express confidence that they going to be okay, They will be able to manage it, and that, as they faces their fears, the anxiety level will drop over time. </a:t>
            </a:r>
          </a:p>
          <a:p>
            <a:endParaRPr lang="en-GB"/>
          </a:p>
        </p:txBody>
      </p:sp>
      <p:sp>
        <p:nvSpPr>
          <p:cNvPr id="4" name="Slide Number Placeholder 3"/>
          <p:cNvSpPr>
            <a:spLocks noGrp="1"/>
          </p:cNvSpPr>
          <p:nvPr>
            <p:ph type="sldNum" sz="quarter" idx="5"/>
          </p:nvPr>
        </p:nvSpPr>
        <p:spPr/>
        <p:txBody>
          <a:bodyPr/>
          <a:lstStyle/>
          <a:p>
            <a:fld id="{70AA09BD-8541-417C-A20B-4E7647B3DCCC}" type="slidenum">
              <a:rPr lang="en-GB" smtClean="0"/>
              <a:t>53</a:t>
            </a:fld>
            <a:endParaRPr lang="en-GB"/>
          </a:p>
        </p:txBody>
      </p:sp>
    </p:spTree>
    <p:extLst>
      <p:ext uri="{BB962C8B-B14F-4D97-AF65-F5344CB8AC3E}">
        <p14:creationId xmlns:p14="http://schemas.microsoft.com/office/powerpoint/2010/main" val="292680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AA09BD-8541-417C-A20B-4E7647B3DCCC}" type="slidenum">
              <a:rPr lang="en-GB" smtClean="0"/>
              <a:t>54</a:t>
            </a:fld>
            <a:endParaRPr lang="en-GB"/>
          </a:p>
        </p:txBody>
      </p:sp>
    </p:spTree>
    <p:extLst>
      <p:ext uri="{BB962C8B-B14F-4D97-AF65-F5344CB8AC3E}">
        <p14:creationId xmlns:p14="http://schemas.microsoft.com/office/powerpoint/2010/main" val="157165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solidFill>
                  <a:schemeClr val="accent1">
                    <a:lumMod val="50000"/>
                  </a:schemeClr>
                </a:solidFill>
              </a:rPr>
              <a:t>Respond with compassion </a:t>
            </a:r>
          </a:p>
          <a:p>
            <a:pPr marL="171450" indent="-171450">
              <a:buFont typeface="Arial" panose="020B0604020202020204" pitchFamily="34" charset="0"/>
              <a:buChar char="•"/>
            </a:pPr>
            <a:r>
              <a:rPr lang="en-GB">
                <a:solidFill>
                  <a:schemeClr val="accent1">
                    <a:lumMod val="50000"/>
                  </a:schemeClr>
                </a:solidFill>
              </a:rPr>
              <a:t>Look for opportunities for connection- </a:t>
            </a:r>
            <a:r>
              <a:rPr lang="en-GB" b="1">
                <a:solidFill>
                  <a:schemeClr val="accent1">
                    <a:lumMod val="50000"/>
                  </a:schemeClr>
                </a:solidFill>
              </a:rPr>
              <a:t>‘Connection before correction’ </a:t>
            </a:r>
          </a:p>
          <a:p>
            <a:pPr marL="171450" indent="-171450">
              <a:buFont typeface="Arial" panose="020B0604020202020204" pitchFamily="34" charset="0"/>
              <a:buChar char="•"/>
            </a:pPr>
            <a:r>
              <a:rPr lang="en-GB">
                <a:solidFill>
                  <a:schemeClr val="accent1">
                    <a:lumMod val="50000"/>
                  </a:schemeClr>
                </a:solidFill>
              </a:rPr>
              <a:t>Engage in a way that supports problem solving</a:t>
            </a:r>
          </a:p>
          <a:p>
            <a:pPr marL="171450" indent="-171450">
              <a:buFont typeface="Arial" panose="020B0604020202020204" pitchFamily="34" charset="0"/>
              <a:buChar char="•"/>
            </a:pPr>
            <a:r>
              <a:rPr lang="en-GB">
                <a:solidFill>
                  <a:schemeClr val="accent1">
                    <a:lumMod val="50000"/>
                  </a:schemeClr>
                </a:solidFill>
              </a:rPr>
              <a:t>Be active in their interests</a:t>
            </a:r>
          </a:p>
          <a:p>
            <a:pPr marL="171450" indent="-171450">
              <a:buFont typeface="Arial" panose="020B0604020202020204" pitchFamily="34" charset="0"/>
              <a:buChar char="•"/>
            </a:pPr>
            <a:r>
              <a:rPr lang="en-GB">
                <a:solidFill>
                  <a:schemeClr val="accent1">
                    <a:lumMod val="50000"/>
                  </a:schemeClr>
                </a:solidFill>
              </a:rPr>
              <a:t>Allow them to learn from their own mistakes – accept that they will do things differently to you</a:t>
            </a:r>
          </a:p>
          <a:p>
            <a:pPr marL="171450" indent="-171450">
              <a:buFont typeface="Arial" panose="020B0604020202020204" pitchFamily="34" charset="0"/>
              <a:buChar char="•"/>
            </a:pPr>
            <a:r>
              <a:rPr lang="en-GB">
                <a:solidFill>
                  <a:schemeClr val="accent1">
                    <a:lumMod val="50000"/>
                  </a:schemeClr>
                </a:solidFill>
              </a:rPr>
              <a:t>Talking about your </a:t>
            </a:r>
            <a:r>
              <a:rPr lang="en-GB" i="1">
                <a:solidFill>
                  <a:schemeClr val="accent1">
                    <a:lumMod val="50000"/>
                  </a:schemeClr>
                </a:solidFill>
              </a:rPr>
              <a:t>own</a:t>
            </a:r>
            <a:r>
              <a:rPr lang="en-GB">
                <a:solidFill>
                  <a:schemeClr val="accent1">
                    <a:lumMod val="50000"/>
                  </a:schemeClr>
                </a:solidFill>
              </a:rPr>
              <a:t> feelings, promoting resilient reflection</a:t>
            </a:r>
          </a:p>
          <a:p>
            <a:endParaRPr lang="en-US"/>
          </a:p>
        </p:txBody>
      </p:sp>
      <p:sp>
        <p:nvSpPr>
          <p:cNvPr id="4" name="Slide Number Placeholder 3"/>
          <p:cNvSpPr>
            <a:spLocks noGrp="1"/>
          </p:cNvSpPr>
          <p:nvPr>
            <p:ph type="sldNum" sz="quarter" idx="5"/>
          </p:nvPr>
        </p:nvSpPr>
        <p:spPr/>
        <p:txBody>
          <a:bodyPr/>
          <a:lstStyle/>
          <a:p>
            <a:fld id="{5E503819-3BA6-FF42-91FE-5A54E20D90B1}" type="slidenum">
              <a:rPr lang="en-US" smtClean="0"/>
              <a:t>55</a:t>
            </a:fld>
            <a:endParaRPr lang="en-US"/>
          </a:p>
        </p:txBody>
      </p:sp>
    </p:spTree>
    <p:extLst>
      <p:ext uri="{BB962C8B-B14F-4D97-AF65-F5344CB8AC3E}">
        <p14:creationId xmlns:p14="http://schemas.microsoft.com/office/powerpoint/2010/main" val="128876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a:t>
            </a:r>
          </a:p>
          <a:p>
            <a:endParaRPr lang="en-US"/>
          </a:p>
          <a:p>
            <a:r>
              <a:rPr lang="en-US"/>
              <a:t>Has anything changed today in your opinion after hearing the presentation today? </a:t>
            </a:r>
          </a:p>
          <a:p>
            <a:endParaRPr lang="en-US"/>
          </a:p>
          <a:p>
            <a:r>
              <a:rPr lang="en-US"/>
              <a:t>Young people are going through normal 'anxious' times </a:t>
            </a:r>
          </a:p>
        </p:txBody>
      </p:sp>
      <p:sp>
        <p:nvSpPr>
          <p:cNvPr id="4" name="Slide Number Placeholder 3"/>
          <p:cNvSpPr>
            <a:spLocks noGrp="1"/>
          </p:cNvSpPr>
          <p:nvPr>
            <p:ph type="sldNum" sz="quarter" idx="5"/>
          </p:nvPr>
        </p:nvSpPr>
        <p:spPr/>
        <p:txBody>
          <a:bodyPr/>
          <a:lstStyle/>
          <a:p>
            <a:fld id="{5E503819-3BA6-FF42-91FE-5A54E20D90B1}" type="slidenum">
              <a:rPr lang="en-US" smtClean="0"/>
              <a:t>56</a:t>
            </a:fld>
            <a:endParaRPr lang="en-US"/>
          </a:p>
        </p:txBody>
      </p:sp>
    </p:spTree>
    <p:extLst>
      <p:ext uri="{BB962C8B-B14F-4D97-AF65-F5344CB8AC3E}">
        <p14:creationId xmlns:p14="http://schemas.microsoft.com/office/powerpoint/2010/main" val="216987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ELIZABETH</a:t>
            </a:r>
          </a:p>
        </p:txBody>
      </p:sp>
      <p:sp>
        <p:nvSpPr>
          <p:cNvPr id="4" name="Slide Number Placeholder 3"/>
          <p:cNvSpPr>
            <a:spLocks noGrp="1"/>
          </p:cNvSpPr>
          <p:nvPr>
            <p:ph type="sldNum" sz="quarter" idx="5"/>
          </p:nvPr>
        </p:nvSpPr>
        <p:spPr/>
        <p:txBody>
          <a:bodyPr/>
          <a:lstStyle/>
          <a:p>
            <a:fld id="{9EE3170A-B022-2B47-A447-96D8D5255256}" type="slidenum">
              <a:rPr lang="en-GB" smtClean="0"/>
              <a:t>57</a:t>
            </a:fld>
            <a:endParaRPr lang="en-GB"/>
          </a:p>
        </p:txBody>
      </p:sp>
    </p:spTree>
    <p:extLst>
      <p:ext uri="{BB962C8B-B14F-4D97-AF65-F5344CB8AC3E}">
        <p14:creationId xmlns:p14="http://schemas.microsoft.com/office/powerpoint/2010/main" val="143300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503819-3BA6-FF42-91FE-5A54E20D90B1}" type="slidenum">
              <a:rPr lang="en-US" smtClean="0"/>
              <a:t>58</a:t>
            </a:fld>
            <a:endParaRPr lang="en-US"/>
          </a:p>
        </p:txBody>
      </p:sp>
    </p:spTree>
    <p:extLst>
      <p:ext uri="{BB962C8B-B14F-4D97-AF65-F5344CB8AC3E}">
        <p14:creationId xmlns:p14="http://schemas.microsoft.com/office/powerpoint/2010/main" val="39884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1A23-0779-630C-38C3-02AC47B2E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AD9C59-EFE0-04C4-C409-BDBD43AF2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128857-2599-756A-2B83-0BA94E3B8F05}"/>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5" name="Footer Placeholder 4">
            <a:extLst>
              <a:ext uri="{FF2B5EF4-FFF2-40B4-BE49-F238E27FC236}">
                <a16:creationId xmlns:a16="http://schemas.microsoft.com/office/drawing/2014/main" id="{202D7F3C-3486-1572-18B3-7F079CD3D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41DEC-9304-0330-3795-328552BBAAA4}"/>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394058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0250-021E-1D66-0025-9C4820834A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0967F6-4804-78F3-CD09-46B07A56E0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11B2E-F7DE-03DB-739A-866A8F5B94BE}"/>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5" name="Footer Placeholder 4">
            <a:extLst>
              <a:ext uri="{FF2B5EF4-FFF2-40B4-BE49-F238E27FC236}">
                <a16:creationId xmlns:a16="http://schemas.microsoft.com/office/drawing/2014/main" id="{A2729611-5DA7-C1B4-599E-8A30E4A8BF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44F117-7CDC-E2CD-74E5-E74F524A8C0E}"/>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133416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728571-1CB5-EDC3-2406-BCDC00B9D6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9E58E8-B6F7-7A21-6A34-CABA0C7C37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3EC79-FD30-0F7D-9722-DD853E7B4747}"/>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5" name="Footer Placeholder 4">
            <a:extLst>
              <a:ext uri="{FF2B5EF4-FFF2-40B4-BE49-F238E27FC236}">
                <a16:creationId xmlns:a16="http://schemas.microsoft.com/office/drawing/2014/main" id="{473DC3DD-57DD-CE56-F9FC-D1DEFDBA07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88FDAE-B6C1-F9F0-2687-A2BA86AC600C}"/>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1745958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6BFA-F547-7B3C-685B-B342BC093D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1D36DD-B5AF-8D6A-CE84-5792B866A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B3EF52-D3CF-ED9A-D292-079F54005482}"/>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5" name="Footer Placeholder 4">
            <a:extLst>
              <a:ext uri="{FF2B5EF4-FFF2-40B4-BE49-F238E27FC236}">
                <a16:creationId xmlns:a16="http://schemas.microsoft.com/office/drawing/2014/main" id="{7DA3474E-34CA-2DBD-DF6D-7FF90C5B18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44902-A397-2D67-D124-808A16FC76BB}"/>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247927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A68-71F3-E318-9157-FE7F7BAB4E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FD2D9C-D26A-47D9-02FD-C445EDD52F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E2DCB7-727A-4836-2995-967F1F50ED7C}"/>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5" name="Footer Placeholder 4">
            <a:extLst>
              <a:ext uri="{FF2B5EF4-FFF2-40B4-BE49-F238E27FC236}">
                <a16:creationId xmlns:a16="http://schemas.microsoft.com/office/drawing/2014/main" id="{5782B1D9-DF36-D44E-EE53-30700F38C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FE6C6-9F8B-0172-83E5-BA6269E9F284}"/>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2973014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4C1F-8E7A-8131-B8CC-5300AC04B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78FA53-15B5-87C9-E37C-C34B80609E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93AB9A-1525-2247-7E83-8240CC7EB6F5}"/>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5" name="Footer Placeholder 4">
            <a:extLst>
              <a:ext uri="{FF2B5EF4-FFF2-40B4-BE49-F238E27FC236}">
                <a16:creationId xmlns:a16="http://schemas.microsoft.com/office/drawing/2014/main" id="{88E10230-22B5-1739-1AD6-095AD65BE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CDFF73-E17D-A82C-8C37-9735A01FFB0D}"/>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4183773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F58D-D924-33A2-466E-3D11FDF02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31F0A-F808-F14E-3E5D-B7F5968ED8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3B3273-EB96-B778-612D-B8979FA2C5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03B575-2B4C-D299-D3C3-E0666696E43D}"/>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6" name="Footer Placeholder 5">
            <a:extLst>
              <a:ext uri="{FF2B5EF4-FFF2-40B4-BE49-F238E27FC236}">
                <a16:creationId xmlns:a16="http://schemas.microsoft.com/office/drawing/2014/main" id="{508002F1-0FEE-ADBE-B16C-6D783BA941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88DFAA-8E2E-0050-A4AC-4ECF74BDE5D8}"/>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3878759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C39D-ED13-F07C-149C-A4834771FC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C45B6D-2F49-38B6-70F5-C2E3E23D20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39EC17-42C1-AE5D-65E2-19815826C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7CBF5C-293E-11D4-ED8A-6B8667F9E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D012F2-12C6-F6BA-1DAC-567DFDEEB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441653-2B7B-0CFD-555F-E737099C08F1}"/>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8" name="Footer Placeholder 7">
            <a:extLst>
              <a:ext uri="{FF2B5EF4-FFF2-40B4-BE49-F238E27FC236}">
                <a16:creationId xmlns:a16="http://schemas.microsoft.com/office/drawing/2014/main" id="{092E4519-8006-BEB2-3D85-E6B64BE88D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B64672-B45E-FE20-4E69-476660D37547}"/>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3660314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D32E-8398-7D24-ED4B-251F2CCF8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EA301E-0150-CEF3-AEF1-04B779027A4F}"/>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4" name="Footer Placeholder 3">
            <a:extLst>
              <a:ext uri="{FF2B5EF4-FFF2-40B4-BE49-F238E27FC236}">
                <a16:creationId xmlns:a16="http://schemas.microsoft.com/office/drawing/2014/main" id="{A5146AF6-D69D-1523-A58B-7C3E13CBF9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33CD7D-18D1-1048-25EB-1B8F5FBD1BFA}"/>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1578275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25742-6A49-9CA0-7053-E584244530EC}"/>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3" name="Footer Placeholder 2">
            <a:extLst>
              <a:ext uri="{FF2B5EF4-FFF2-40B4-BE49-F238E27FC236}">
                <a16:creationId xmlns:a16="http://schemas.microsoft.com/office/drawing/2014/main" id="{93D85F1F-C8EE-0F57-D57D-FCFECD2053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A81136-EA9B-7884-F7E1-0FD0B3C28D33}"/>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2692341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AC5B-AD13-9E54-DD40-05A4CE67E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BDA7D4-6954-47F7-A482-E12292894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66D72D-6D98-9EBF-53F1-005714F01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C1F12-17A0-BB7C-ED3B-A9F44609CF2E}"/>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6" name="Footer Placeholder 5">
            <a:extLst>
              <a:ext uri="{FF2B5EF4-FFF2-40B4-BE49-F238E27FC236}">
                <a16:creationId xmlns:a16="http://schemas.microsoft.com/office/drawing/2014/main" id="{06AE45D5-A553-E481-BECA-ED6C4C75C4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806397-5760-4A19-EB51-1FAC47CA571E}"/>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171305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321A-AB07-395D-33AC-CC863194D6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72036A-65F5-C85A-B387-D104E20F5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01A5F-C4B0-564A-5046-41861A5831EF}"/>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5" name="Footer Placeholder 4">
            <a:extLst>
              <a:ext uri="{FF2B5EF4-FFF2-40B4-BE49-F238E27FC236}">
                <a16:creationId xmlns:a16="http://schemas.microsoft.com/office/drawing/2014/main" id="{DC7E8AD0-DB2E-A8AE-24FD-4D19083A3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103DB1-B86F-AA51-6AB8-F1EBD539D0B3}"/>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3633544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4DCB-D63A-8D72-D917-A18CC2AA7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4F698A-F3E5-A4C1-0A6D-9D5C588757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5AF51D-F829-1893-3E4D-C6516C71D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D3535B-9E02-23F7-8828-5A07D1E21F07}"/>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6" name="Footer Placeholder 5">
            <a:extLst>
              <a:ext uri="{FF2B5EF4-FFF2-40B4-BE49-F238E27FC236}">
                <a16:creationId xmlns:a16="http://schemas.microsoft.com/office/drawing/2014/main" id="{A6047D87-8E3F-3922-9616-4A7D99EAA4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1F6C38-154E-A1BB-7C64-BAAADFDD3EFB}"/>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290390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5137-C414-42B7-C877-83DBC1D8DD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58E8D2-995D-9690-1FC8-2DC4647C10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4332DA-1F28-BCF6-7298-F8F0823CD440}"/>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5" name="Footer Placeholder 4">
            <a:extLst>
              <a:ext uri="{FF2B5EF4-FFF2-40B4-BE49-F238E27FC236}">
                <a16:creationId xmlns:a16="http://schemas.microsoft.com/office/drawing/2014/main" id="{5EB62671-B20A-9049-886F-9B33B9FDD8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410C21-B038-DB85-80B3-9370F5B3B3E9}"/>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294569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5AF56-63E6-B9AC-C1AB-5F0DBEEA5F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B94DB8-3515-1C7E-36D5-5DC2FC870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64322D-EF43-A88B-28F0-E84005D44F6D}"/>
              </a:ext>
            </a:extLst>
          </p:cNvPr>
          <p:cNvSpPr>
            <a:spLocks noGrp="1"/>
          </p:cNvSpPr>
          <p:nvPr>
            <p:ph type="dt" sz="half" idx="10"/>
          </p:nvPr>
        </p:nvSpPr>
        <p:spPr/>
        <p:txBody>
          <a:bodyPr/>
          <a:lstStyle/>
          <a:p>
            <a:fld id="{EFD5E84D-435D-4817-B629-24014BCC2112}" type="datetimeFigureOut">
              <a:rPr lang="en-GB" smtClean="0"/>
              <a:t>05/04/2023</a:t>
            </a:fld>
            <a:endParaRPr lang="en-GB"/>
          </a:p>
        </p:txBody>
      </p:sp>
      <p:sp>
        <p:nvSpPr>
          <p:cNvPr id="5" name="Footer Placeholder 4">
            <a:extLst>
              <a:ext uri="{FF2B5EF4-FFF2-40B4-BE49-F238E27FC236}">
                <a16:creationId xmlns:a16="http://schemas.microsoft.com/office/drawing/2014/main" id="{E1D7D30F-3150-9772-9F59-73559AC4B4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632C51-8333-88D3-E3BE-18ED0AF35064}"/>
              </a:ext>
            </a:extLst>
          </p:cNvPr>
          <p:cNvSpPr>
            <a:spLocks noGrp="1"/>
          </p:cNvSpPr>
          <p:nvPr>
            <p:ph type="sldNum" sz="quarter" idx="12"/>
          </p:nvPr>
        </p:nvSpPr>
        <p:spPr/>
        <p:txBody>
          <a:bodyPr/>
          <a:lstStyle/>
          <a:p>
            <a:fld id="{88EDA234-8967-4833-A395-151F6EC4C55C}" type="slidenum">
              <a:rPr lang="en-GB" smtClean="0"/>
              <a:t>‹#›</a:t>
            </a:fld>
            <a:endParaRPr lang="en-GB"/>
          </a:p>
        </p:txBody>
      </p:sp>
    </p:spTree>
    <p:extLst>
      <p:ext uri="{BB962C8B-B14F-4D97-AF65-F5344CB8AC3E}">
        <p14:creationId xmlns:p14="http://schemas.microsoft.com/office/powerpoint/2010/main" val="188583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A09A-0D09-4638-3A3F-DF8096264A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067B69-D70E-1D6E-ED93-5B7026BD2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D4C6E-D550-F939-9F9D-C9367DA1D89D}"/>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5" name="Footer Placeholder 4">
            <a:extLst>
              <a:ext uri="{FF2B5EF4-FFF2-40B4-BE49-F238E27FC236}">
                <a16:creationId xmlns:a16="http://schemas.microsoft.com/office/drawing/2014/main" id="{C98F471B-7247-E048-1E26-B85D54D2E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872F08-A70E-9156-F006-68EE375409B3}"/>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285784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E270-D081-889D-660B-A5A4C5884E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E5DA1D-D77F-863E-9468-0D2CE7FC1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66B142-472A-8571-58A3-41FB6E1265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C30E54-7C0B-801D-FC1A-EDED1D1FA2C5}"/>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6" name="Footer Placeholder 5">
            <a:extLst>
              <a:ext uri="{FF2B5EF4-FFF2-40B4-BE49-F238E27FC236}">
                <a16:creationId xmlns:a16="http://schemas.microsoft.com/office/drawing/2014/main" id="{0278C8F9-A42A-6CC9-77D5-1DAE0CF710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E78103-7D48-1171-51E1-8DF74354C631}"/>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42571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E210-2C02-F250-E6A3-A1B7DC30DB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8EB0BD-F895-4C13-4FEE-9C28FEA3A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9E756-5EEC-30AA-1B3F-207E253D2E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81096B-5ACF-D208-9C97-66699BEC6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59F1BD-E7C4-FBB6-005D-4713F0DE7F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EAF571-68C5-23BF-57D5-69F5F15EC9D9}"/>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8" name="Footer Placeholder 7">
            <a:extLst>
              <a:ext uri="{FF2B5EF4-FFF2-40B4-BE49-F238E27FC236}">
                <a16:creationId xmlns:a16="http://schemas.microsoft.com/office/drawing/2014/main" id="{07E897B2-5C84-2632-C0CE-9CC72D3F8A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C8A621-DF4C-4C06-2225-AFDB9C5556D7}"/>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286480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5349-A9F9-1D6C-9A0B-639191BE0E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97976C-9C15-D555-E590-80E5C71D24A3}"/>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4" name="Footer Placeholder 3">
            <a:extLst>
              <a:ext uri="{FF2B5EF4-FFF2-40B4-BE49-F238E27FC236}">
                <a16:creationId xmlns:a16="http://schemas.microsoft.com/office/drawing/2014/main" id="{5632B80F-20C9-483F-BEB6-E84DE78B6A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0BFF15-41F0-7D51-575D-670A952D6F4A}"/>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233585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B0E2D-928A-2711-6EAC-A2284AE13C6F}"/>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3" name="Footer Placeholder 2">
            <a:extLst>
              <a:ext uri="{FF2B5EF4-FFF2-40B4-BE49-F238E27FC236}">
                <a16:creationId xmlns:a16="http://schemas.microsoft.com/office/drawing/2014/main" id="{CE0D2915-B517-F0EB-B63C-6D719CFE5A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376183-159C-BF74-5745-F9FB1407CD84}"/>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314609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7036-AB2A-77BE-C37A-82A6E8CCB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1DB8CE-EAF9-9BC7-A10A-32A16EB97B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6F7D79-F280-5B0E-F0AC-B40FAB08B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52373-1F7A-3767-597B-FBEF3A6071B0}"/>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6" name="Footer Placeholder 5">
            <a:extLst>
              <a:ext uri="{FF2B5EF4-FFF2-40B4-BE49-F238E27FC236}">
                <a16:creationId xmlns:a16="http://schemas.microsoft.com/office/drawing/2014/main" id="{510D25C1-047B-B01D-3DE8-A0DFE8CD4C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EC5615-8064-5481-8852-D1D98B4A1B83}"/>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75901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1F41-ECA6-B33D-6DC1-F0912C2A1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62A209-FDC9-1CE9-BF12-B0F01955B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5D801-9975-6918-B3CE-A4E91625E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21934-0814-30DB-F10E-B7D5E53BCB28}"/>
              </a:ext>
            </a:extLst>
          </p:cNvPr>
          <p:cNvSpPr>
            <a:spLocks noGrp="1"/>
          </p:cNvSpPr>
          <p:nvPr>
            <p:ph type="dt" sz="half" idx="10"/>
          </p:nvPr>
        </p:nvSpPr>
        <p:spPr/>
        <p:txBody>
          <a:bodyPr/>
          <a:lstStyle/>
          <a:p>
            <a:fld id="{61544A1D-65BF-4861-919E-35DD9A5F4CBD}" type="datetimeFigureOut">
              <a:rPr lang="en-GB" smtClean="0"/>
              <a:t>05/04/2023</a:t>
            </a:fld>
            <a:endParaRPr lang="en-GB"/>
          </a:p>
        </p:txBody>
      </p:sp>
      <p:sp>
        <p:nvSpPr>
          <p:cNvPr id="6" name="Footer Placeholder 5">
            <a:extLst>
              <a:ext uri="{FF2B5EF4-FFF2-40B4-BE49-F238E27FC236}">
                <a16:creationId xmlns:a16="http://schemas.microsoft.com/office/drawing/2014/main" id="{5389E904-FF13-7B2F-E212-3F09AD07FD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D6B200-72F7-C0FC-40E7-C00285534753}"/>
              </a:ext>
            </a:extLst>
          </p:cNvPr>
          <p:cNvSpPr>
            <a:spLocks noGrp="1"/>
          </p:cNvSpPr>
          <p:nvPr>
            <p:ph type="sldNum" sz="quarter" idx="12"/>
          </p:nvPr>
        </p:nvSpPr>
        <p:spPr/>
        <p:txBody>
          <a:bodyPr/>
          <a:lstStyle/>
          <a:p>
            <a:fld id="{C3CC62C5-A7F0-48C0-8A71-F41F747897D8}" type="slidenum">
              <a:rPr lang="en-GB" smtClean="0"/>
              <a:t>‹#›</a:t>
            </a:fld>
            <a:endParaRPr lang="en-GB"/>
          </a:p>
        </p:txBody>
      </p:sp>
    </p:spTree>
    <p:extLst>
      <p:ext uri="{BB962C8B-B14F-4D97-AF65-F5344CB8AC3E}">
        <p14:creationId xmlns:p14="http://schemas.microsoft.com/office/powerpoint/2010/main" val="260599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6FB5C-3425-A34D-6EBF-4E6AC52A8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3522F7-CC71-11E5-C2CC-B6A3F055A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94C4E-65E7-6A73-4B13-AFEABCDAD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44A1D-65BF-4861-919E-35DD9A5F4CBD}" type="datetimeFigureOut">
              <a:rPr lang="en-GB" smtClean="0"/>
              <a:t>05/04/2023</a:t>
            </a:fld>
            <a:endParaRPr lang="en-GB"/>
          </a:p>
        </p:txBody>
      </p:sp>
      <p:sp>
        <p:nvSpPr>
          <p:cNvPr id="5" name="Footer Placeholder 4">
            <a:extLst>
              <a:ext uri="{FF2B5EF4-FFF2-40B4-BE49-F238E27FC236}">
                <a16:creationId xmlns:a16="http://schemas.microsoft.com/office/drawing/2014/main" id="{54F1C542-13C3-2AB5-F0F2-51C44CEABE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38025E-0FD8-5707-2585-1A45497BB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C62C5-A7F0-48C0-8A71-F41F747897D8}" type="slidenum">
              <a:rPr lang="en-GB" smtClean="0"/>
              <a:t>‹#›</a:t>
            </a:fld>
            <a:endParaRPr lang="en-GB"/>
          </a:p>
        </p:txBody>
      </p:sp>
    </p:spTree>
    <p:extLst>
      <p:ext uri="{BB962C8B-B14F-4D97-AF65-F5344CB8AC3E}">
        <p14:creationId xmlns:p14="http://schemas.microsoft.com/office/powerpoint/2010/main" val="239314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CD5CF-8462-2958-3FEE-E8B39F413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56625-C8EC-B8F9-C4A9-1098E0F60C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98FBB9-0414-8063-CEAC-FE18B9ADA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5E84D-435D-4817-B629-24014BCC2112}" type="datetimeFigureOut">
              <a:rPr lang="en-GB" smtClean="0"/>
              <a:t>05/04/2023</a:t>
            </a:fld>
            <a:endParaRPr lang="en-GB"/>
          </a:p>
        </p:txBody>
      </p:sp>
      <p:sp>
        <p:nvSpPr>
          <p:cNvPr id="5" name="Footer Placeholder 4">
            <a:extLst>
              <a:ext uri="{FF2B5EF4-FFF2-40B4-BE49-F238E27FC236}">
                <a16:creationId xmlns:a16="http://schemas.microsoft.com/office/drawing/2014/main" id="{417B0918-B648-974A-0D7F-45EDBCFC0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7F1CAB-8F01-454A-335D-18B959CC6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DA234-8967-4833-A395-151F6EC4C55C}" type="slidenum">
              <a:rPr lang="en-GB" smtClean="0"/>
              <a:t>‹#›</a:t>
            </a:fld>
            <a:endParaRPr lang="en-GB"/>
          </a:p>
        </p:txBody>
      </p:sp>
    </p:spTree>
    <p:extLst>
      <p:ext uri="{BB962C8B-B14F-4D97-AF65-F5344CB8AC3E}">
        <p14:creationId xmlns:p14="http://schemas.microsoft.com/office/powerpoint/2010/main" val="1435869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C2AD-45F9-6906-D175-00F4ECFE8E1F}"/>
              </a:ext>
            </a:extLst>
          </p:cNvPr>
          <p:cNvSpPr>
            <a:spLocks noGrp="1"/>
          </p:cNvSpPr>
          <p:nvPr>
            <p:ph type="ctrTitle"/>
          </p:nvPr>
        </p:nvSpPr>
        <p:spPr>
          <a:xfrm>
            <a:off x="1524000" y="1854200"/>
            <a:ext cx="9144000" cy="882173"/>
          </a:xfrm>
        </p:spPr>
        <p:txBody>
          <a:bodyPr>
            <a:normAutofit fontScale="90000"/>
          </a:bodyPr>
          <a:lstStyle/>
          <a:p>
            <a:r>
              <a:rPr lang="en-GB" b="1"/>
              <a:t>Exams support evening </a:t>
            </a:r>
          </a:p>
        </p:txBody>
      </p:sp>
      <p:pic>
        <p:nvPicPr>
          <p:cNvPr id="4" name="Picture 3">
            <a:extLst>
              <a:ext uri="{FF2B5EF4-FFF2-40B4-BE49-F238E27FC236}">
                <a16:creationId xmlns:a16="http://schemas.microsoft.com/office/drawing/2014/main" id="{F467A6FC-1B6B-274F-960D-179EC2FC9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B922FD43-6EF5-C575-DDAB-E6E5A809A2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250212BB-8673-9755-5486-1D9F1BE91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670" y="0"/>
            <a:ext cx="4390330" cy="613563"/>
          </a:xfrm>
          <a:prstGeom prst="rect">
            <a:avLst/>
          </a:prstGeom>
        </p:spPr>
      </p:pic>
    </p:spTree>
    <p:extLst>
      <p:ext uri="{BB962C8B-B14F-4D97-AF65-F5344CB8AC3E}">
        <p14:creationId xmlns:p14="http://schemas.microsoft.com/office/powerpoint/2010/main" val="417064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6" y="1685254"/>
            <a:ext cx="11125871" cy="50879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buNone/>
            </a:pPr>
            <a:r>
              <a:rPr lang="en-GB">
                <a:cs typeface="Calibri"/>
              </a:rPr>
              <a:t>Strategies to use to support revision:</a:t>
            </a:r>
          </a:p>
          <a:p>
            <a:pPr marL="457200" lvl="1" indent="-342900"/>
            <a:r>
              <a:rPr lang="en-GB" u="sng">
                <a:cs typeface="Calibri"/>
              </a:rPr>
              <a:t>Retrieval relay race</a:t>
            </a:r>
          </a:p>
          <a:p>
            <a:pPr marL="457200" lvl="1" indent="-342900"/>
            <a:r>
              <a:rPr lang="en-GB">
                <a:cs typeface="Calibri"/>
              </a:rPr>
              <a:t>Without using notes, they should write as much as they can remember in the first box.</a:t>
            </a:r>
          </a:p>
          <a:p>
            <a:pPr marL="457200" lvl="1" indent="-342900"/>
            <a:r>
              <a:rPr lang="en-GB">
                <a:cs typeface="Calibri"/>
              </a:rPr>
              <a:t>Spend 3 minutes going over their notes again, before them away.</a:t>
            </a:r>
          </a:p>
          <a:p>
            <a:pPr marL="457200" lvl="1" indent="-342900"/>
            <a:r>
              <a:rPr lang="en-GB">
                <a:cs typeface="Calibri"/>
              </a:rPr>
              <a:t>Add any further information that is remembered into the second box.</a:t>
            </a:r>
          </a:p>
          <a:p>
            <a:pPr marL="457200" lvl="1" indent="-342900"/>
            <a:r>
              <a:rPr lang="en-GB">
                <a:cs typeface="Calibri"/>
              </a:rPr>
              <a:t>Repeat these steps for boxes three and four.  </a:t>
            </a:r>
          </a:p>
          <a:p>
            <a:pPr marL="457200" lvl="1" indent="-342900"/>
            <a:r>
              <a:rPr lang="en-GB">
                <a:cs typeface="Calibri"/>
              </a:rPr>
              <a:t>It should give a summary for the topic, and the information in later boxes highlights the parts in which they are least familiar.</a:t>
            </a: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pic>
        <p:nvPicPr>
          <p:cNvPr id="7" name="Picture 6" descr="Shape, rectangle&#10;&#10;Description automatically generated">
            <a:extLst>
              <a:ext uri="{FF2B5EF4-FFF2-40B4-BE49-F238E27FC236}">
                <a16:creationId xmlns:a16="http://schemas.microsoft.com/office/drawing/2014/main" id="{9C6C6332-A7E2-ABCE-3E5C-1B9AFB95E8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670" y="84825"/>
            <a:ext cx="4305223" cy="2427556"/>
          </a:xfrm>
          <a:prstGeom prst="rect">
            <a:avLst/>
          </a:prstGeom>
        </p:spPr>
      </p:pic>
    </p:spTree>
    <p:extLst>
      <p:ext uri="{BB962C8B-B14F-4D97-AF65-F5344CB8AC3E}">
        <p14:creationId xmlns:p14="http://schemas.microsoft.com/office/powerpoint/2010/main" val="17181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6" y="1685254"/>
            <a:ext cx="11125871" cy="50879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buNone/>
            </a:pPr>
            <a:r>
              <a:rPr lang="en-GB">
                <a:cs typeface="Calibri"/>
              </a:rPr>
              <a:t>Strategies to use to support revision:</a:t>
            </a:r>
          </a:p>
          <a:p>
            <a:pPr marL="457200" lvl="1" indent="-342900"/>
            <a:r>
              <a:rPr lang="en-GB" u="sng">
                <a:cs typeface="Calibri"/>
              </a:rPr>
              <a:t>Flashback Friday</a:t>
            </a:r>
          </a:p>
          <a:p>
            <a:pPr marL="457200" lvl="1" indent="-342900"/>
            <a:r>
              <a:rPr lang="en-GB">
                <a:cs typeface="Calibri"/>
              </a:rPr>
              <a:t>During the week, create a series of 10 questions based on what they’ve revised that week for that subject, especially focusing on areas that they’d struggled to remember.</a:t>
            </a:r>
          </a:p>
          <a:p>
            <a:pPr marL="457200" lvl="1" indent="-342900"/>
            <a:r>
              <a:rPr lang="en-GB">
                <a:cs typeface="Calibri"/>
              </a:rPr>
              <a:t>They should then answer the questions each Friday, but also look back to question lists from previous weeks to make sure that they can still answer those questions.</a:t>
            </a: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spTree>
    <p:extLst>
      <p:ext uri="{BB962C8B-B14F-4D97-AF65-F5344CB8AC3E}">
        <p14:creationId xmlns:p14="http://schemas.microsoft.com/office/powerpoint/2010/main" val="326993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6" y="1685254"/>
            <a:ext cx="11125871" cy="50879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buNone/>
            </a:pPr>
            <a:r>
              <a:rPr lang="en-GB">
                <a:cs typeface="Calibri"/>
              </a:rPr>
              <a:t>Strategies to use to support revision:</a:t>
            </a:r>
          </a:p>
          <a:p>
            <a:pPr marL="457200" lvl="1" indent="-342900"/>
            <a:r>
              <a:rPr lang="en-GB" u="sng">
                <a:cs typeface="Calibri"/>
              </a:rPr>
              <a:t>Past papers</a:t>
            </a:r>
          </a:p>
          <a:p>
            <a:pPr marL="457200" lvl="1" indent="-342900"/>
            <a:r>
              <a:rPr lang="en-GB">
                <a:cs typeface="Calibri"/>
              </a:rPr>
              <a:t>Past papers should be completed to practice applying knowledge to exam questions, as well as getting familiar with the type of questions.</a:t>
            </a:r>
          </a:p>
          <a:p>
            <a:pPr marL="457200" lvl="1" indent="-342900"/>
            <a:r>
              <a:rPr lang="en-GB">
                <a:cs typeface="Calibri"/>
              </a:rPr>
              <a:t>There are different approaches to using notes to support answering questions or doing it all from memory.</a:t>
            </a:r>
          </a:p>
          <a:p>
            <a:pPr marL="114300" lvl="1" indent="0">
              <a:buNone/>
            </a:pPr>
            <a:endParaRPr lang="en-GB">
              <a:cs typeface="Calibri"/>
            </a:endParaRP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spTree>
    <p:extLst>
      <p:ext uri="{BB962C8B-B14F-4D97-AF65-F5344CB8AC3E}">
        <p14:creationId xmlns:p14="http://schemas.microsoft.com/office/powerpoint/2010/main" val="29318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CB7C77-29EC-8124-1DF9-A330A838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3" name="Picture 2" descr="Hexagon banner head">
            <a:extLst>
              <a:ext uri="{FF2B5EF4-FFF2-40B4-BE49-F238E27FC236}">
                <a16:creationId xmlns:a16="http://schemas.microsoft.com/office/drawing/2014/main" id="{3C977AC0-C009-17C3-E5DF-8A0CDB1E67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4" name="Picture 3">
            <a:extLst>
              <a:ext uri="{FF2B5EF4-FFF2-40B4-BE49-F238E27FC236}">
                <a16:creationId xmlns:a16="http://schemas.microsoft.com/office/drawing/2014/main" id="{62BF778E-4DA0-E0A4-3DEC-D70C362D7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15686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82F9-A1BA-A931-9BE6-D4B73585D9E0}"/>
              </a:ext>
            </a:extLst>
          </p:cNvPr>
          <p:cNvSpPr>
            <a:spLocks noGrp="1"/>
          </p:cNvSpPr>
          <p:nvPr>
            <p:ph type="title"/>
          </p:nvPr>
        </p:nvSpPr>
        <p:spPr/>
        <p:txBody>
          <a:bodyPr/>
          <a:lstStyle/>
          <a:p>
            <a:r>
              <a:rPr lang="en-GB"/>
              <a:t>GCSE English language</a:t>
            </a:r>
          </a:p>
        </p:txBody>
      </p:sp>
      <p:sp>
        <p:nvSpPr>
          <p:cNvPr id="3" name="Content Placeholder 2">
            <a:extLst>
              <a:ext uri="{FF2B5EF4-FFF2-40B4-BE49-F238E27FC236}">
                <a16:creationId xmlns:a16="http://schemas.microsoft.com/office/drawing/2014/main" id="{73EAA109-0B06-8250-FA24-9923C8C98FBD}"/>
              </a:ext>
            </a:extLst>
          </p:cNvPr>
          <p:cNvSpPr>
            <a:spLocks noGrp="1"/>
          </p:cNvSpPr>
          <p:nvPr>
            <p:ph idx="1"/>
          </p:nvPr>
        </p:nvSpPr>
        <p:spPr/>
        <p:txBody>
          <a:bodyPr>
            <a:normAutofit lnSpcReduction="10000"/>
          </a:bodyPr>
          <a:lstStyle/>
          <a:p>
            <a:pPr marL="0" indent="0">
              <a:buNone/>
            </a:pPr>
            <a:r>
              <a:rPr lang="en-GB"/>
              <a:t>Two equally weighted papers.</a:t>
            </a:r>
          </a:p>
          <a:p>
            <a:pPr marL="0" indent="0">
              <a:buNone/>
            </a:pPr>
            <a:endParaRPr lang="en-GB"/>
          </a:p>
          <a:p>
            <a:pPr marL="0" indent="0">
              <a:buNone/>
            </a:pPr>
            <a:r>
              <a:rPr lang="en-GB"/>
              <a:t>Paper 1: One fiction extract</a:t>
            </a:r>
          </a:p>
          <a:p>
            <a:pPr marL="0" indent="0">
              <a:buNone/>
            </a:pPr>
            <a:r>
              <a:rPr lang="en-GB"/>
              <a:t>Section A: Four questions 			[40 marks]</a:t>
            </a:r>
          </a:p>
          <a:p>
            <a:pPr marL="0" indent="0">
              <a:buNone/>
            </a:pPr>
            <a:r>
              <a:rPr lang="en-GB"/>
              <a:t>Section B: Creative writing 			[40 marks]</a:t>
            </a:r>
          </a:p>
          <a:p>
            <a:pPr marL="0" indent="0">
              <a:buNone/>
            </a:pPr>
            <a:endParaRPr lang="en-GB"/>
          </a:p>
          <a:p>
            <a:pPr marL="0" indent="0">
              <a:buNone/>
            </a:pPr>
            <a:r>
              <a:rPr lang="en-GB"/>
              <a:t>Paper 2: Two non-fiction extracts</a:t>
            </a:r>
          </a:p>
          <a:p>
            <a:pPr marL="0" indent="0">
              <a:buNone/>
            </a:pPr>
            <a:r>
              <a:rPr lang="en-GB"/>
              <a:t>Section A: Four questions (2 comparative) 	[40 marks]</a:t>
            </a:r>
          </a:p>
          <a:p>
            <a:pPr marL="0" indent="0">
              <a:buNone/>
            </a:pPr>
            <a:r>
              <a:rPr lang="en-GB"/>
              <a:t>Section B: Transactional writing task		[40 marks]</a:t>
            </a:r>
          </a:p>
        </p:txBody>
      </p:sp>
      <p:pic>
        <p:nvPicPr>
          <p:cNvPr id="4" name="Picture 3">
            <a:extLst>
              <a:ext uri="{FF2B5EF4-FFF2-40B4-BE49-F238E27FC236}">
                <a16:creationId xmlns:a16="http://schemas.microsoft.com/office/drawing/2014/main" id="{764E160F-681A-02CF-EB43-05B6471E3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2585352A-44EC-2324-8113-444906CD44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BF0E234D-D352-CC56-D078-45C3653AD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425200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EAB8-11D2-4D68-9D8C-ED690B7650EC}"/>
              </a:ext>
            </a:extLst>
          </p:cNvPr>
          <p:cNvSpPr>
            <a:spLocks noGrp="1"/>
          </p:cNvSpPr>
          <p:nvPr>
            <p:ph type="title"/>
          </p:nvPr>
        </p:nvSpPr>
        <p:spPr>
          <a:xfrm>
            <a:off x="378373" y="203200"/>
            <a:ext cx="10786241" cy="780503"/>
          </a:xfrm>
        </p:spPr>
        <p:txBody>
          <a:bodyPr/>
          <a:lstStyle/>
          <a:p>
            <a:r>
              <a:rPr lang="en-GB" b="1"/>
              <a:t>Know the question types and timings! Paper 1</a:t>
            </a:r>
          </a:p>
        </p:txBody>
      </p:sp>
      <p:pic>
        <p:nvPicPr>
          <p:cNvPr id="5" name="Picture 4">
            <a:extLst>
              <a:ext uri="{FF2B5EF4-FFF2-40B4-BE49-F238E27FC236}">
                <a16:creationId xmlns:a16="http://schemas.microsoft.com/office/drawing/2014/main" id="{71D20E63-077D-1C25-249C-1DAEF1ABD2DA}"/>
              </a:ext>
            </a:extLst>
          </p:cNvPr>
          <p:cNvPicPr>
            <a:picLocks noChangeAspect="1"/>
          </p:cNvPicPr>
          <p:nvPr/>
        </p:nvPicPr>
        <p:blipFill>
          <a:blip r:embed="rId2"/>
          <a:stretch>
            <a:fillRect/>
          </a:stretch>
        </p:blipFill>
        <p:spPr>
          <a:xfrm>
            <a:off x="1051035" y="1041449"/>
            <a:ext cx="7364344" cy="999881"/>
          </a:xfrm>
          <a:prstGeom prst="rect">
            <a:avLst/>
          </a:prstGeom>
        </p:spPr>
      </p:pic>
      <p:pic>
        <p:nvPicPr>
          <p:cNvPr id="7" name="Picture 6">
            <a:extLst>
              <a:ext uri="{FF2B5EF4-FFF2-40B4-BE49-F238E27FC236}">
                <a16:creationId xmlns:a16="http://schemas.microsoft.com/office/drawing/2014/main" id="{767B30C4-B423-4A51-819C-F3A94990FF8D}"/>
              </a:ext>
            </a:extLst>
          </p:cNvPr>
          <p:cNvPicPr>
            <a:picLocks noChangeAspect="1"/>
          </p:cNvPicPr>
          <p:nvPr/>
        </p:nvPicPr>
        <p:blipFill>
          <a:blip r:embed="rId3"/>
          <a:stretch>
            <a:fillRect/>
          </a:stretch>
        </p:blipFill>
        <p:spPr>
          <a:xfrm>
            <a:off x="1085973" y="2099076"/>
            <a:ext cx="7329406" cy="4633427"/>
          </a:xfrm>
          <a:prstGeom prst="rect">
            <a:avLst/>
          </a:prstGeom>
        </p:spPr>
      </p:pic>
      <p:sp>
        <p:nvSpPr>
          <p:cNvPr id="8" name="Rectangle 7">
            <a:extLst>
              <a:ext uri="{FF2B5EF4-FFF2-40B4-BE49-F238E27FC236}">
                <a16:creationId xmlns:a16="http://schemas.microsoft.com/office/drawing/2014/main" id="{163B59B5-69C1-199B-55E1-3B3608E51201}"/>
              </a:ext>
            </a:extLst>
          </p:cNvPr>
          <p:cNvSpPr/>
          <p:nvPr/>
        </p:nvSpPr>
        <p:spPr>
          <a:xfrm>
            <a:off x="8597462" y="1041449"/>
            <a:ext cx="3289738" cy="9998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Bullet point</a:t>
            </a:r>
          </a:p>
        </p:txBody>
      </p:sp>
      <p:sp>
        <p:nvSpPr>
          <p:cNvPr id="9" name="Rectangle 8">
            <a:extLst>
              <a:ext uri="{FF2B5EF4-FFF2-40B4-BE49-F238E27FC236}">
                <a16:creationId xmlns:a16="http://schemas.microsoft.com/office/drawing/2014/main" id="{7465E93E-C8F8-E099-8639-89C7529AD223}"/>
              </a:ext>
            </a:extLst>
          </p:cNvPr>
          <p:cNvSpPr/>
          <p:nvPr/>
        </p:nvSpPr>
        <p:spPr>
          <a:xfrm>
            <a:off x="8597462" y="2392729"/>
            <a:ext cx="3289738" cy="419095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Word connotations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Metaphors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Similes etc.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What? How? Why?</a:t>
            </a:r>
          </a:p>
        </p:txBody>
      </p:sp>
      <p:sp>
        <p:nvSpPr>
          <p:cNvPr id="10" name="Rectangle 9">
            <a:extLst>
              <a:ext uri="{FF2B5EF4-FFF2-40B4-BE49-F238E27FC236}">
                <a16:creationId xmlns:a16="http://schemas.microsoft.com/office/drawing/2014/main" id="{29BC1B2F-E72C-C067-D1FE-529F56CBB1AB}"/>
              </a:ext>
            </a:extLst>
          </p:cNvPr>
          <p:cNvSpPr/>
          <p:nvPr/>
        </p:nvSpPr>
        <p:spPr>
          <a:xfrm>
            <a:off x="2286000" y="1564640"/>
            <a:ext cx="345440" cy="24384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003F4FA-0DDD-FAD7-657C-09EE788FDE0A}"/>
              </a:ext>
            </a:extLst>
          </p:cNvPr>
          <p:cNvSpPr/>
          <p:nvPr/>
        </p:nvSpPr>
        <p:spPr>
          <a:xfrm>
            <a:off x="3749040" y="5110480"/>
            <a:ext cx="1026160" cy="23368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6DBC69-027C-BAFA-98EF-2DEF929C4145}"/>
              </a:ext>
            </a:extLst>
          </p:cNvPr>
          <p:cNvSpPr/>
          <p:nvPr/>
        </p:nvSpPr>
        <p:spPr>
          <a:xfrm>
            <a:off x="0" y="1003348"/>
            <a:ext cx="1085973" cy="10760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5 minutes</a:t>
            </a:r>
          </a:p>
        </p:txBody>
      </p:sp>
      <p:sp>
        <p:nvSpPr>
          <p:cNvPr id="13" name="Rectangle 12">
            <a:extLst>
              <a:ext uri="{FF2B5EF4-FFF2-40B4-BE49-F238E27FC236}">
                <a16:creationId xmlns:a16="http://schemas.microsoft.com/office/drawing/2014/main" id="{58210E1F-E980-DBFB-DE7B-012CB9627955}"/>
              </a:ext>
            </a:extLst>
          </p:cNvPr>
          <p:cNvSpPr/>
          <p:nvPr/>
        </p:nvSpPr>
        <p:spPr>
          <a:xfrm>
            <a:off x="-34938" y="4122854"/>
            <a:ext cx="1085973" cy="10760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10 minutes</a:t>
            </a:r>
          </a:p>
        </p:txBody>
      </p:sp>
    </p:spTree>
    <p:extLst>
      <p:ext uri="{BB962C8B-B14F-4D97-AF65-F5344CB8AC3E}">
        <p14:creationId xmlns:p14="http://schemas.microsoft.com/office/powerpoint/2010/main" val="410269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0113E-E13A-CF21-AC87-350B07DDBD28}"/>
              </a:ext>
            </a:extLst>
          </p:cNvPr>
          <p:cNvPicPr>
            <a:picLocks noChangeAspect="1"/>
          </p:cNvPicPr>
          <p:nvPr/>
        </p:nvPicPr>
        <p:blipFill>
          <a:blip r:embed="rId2"/>
          <a:stretch>
            <a:fillRect/>
          </a:stretch>
        </p:blipFill>
        <p:spPr>
          <a:xfrm>
            <a:off x="1228517" y="185731"/>
            <a:ext cx="7648575" cy="2752725"/>
          </a:xfrm>
          <a:prstGeom prst="rect">
            <a:avLst/>
          </a:prstGeom>
        </p:spPr>
      </p:pic>
      <p:pic>
        <p:nvPicPr>
          <p:cNvPr id="7" name="Picture 6">
            <a:extLst>
              <a:ext uri="{FF2B5EF4-FFF2-40B4-BE49-F238E27FC236}">
                <a16:creationId xmlns:a16="http://schemas.microsoft.com/office/drawing/2014/main" id="{9FF7C6DC-6552-7B2E-43B5-6AF98566D95D}"/>
              </a:ext>
            </a:extLst>
          </p:cNvPr>
          <p:cNvPicPr>
            <a:picLocks noChangeAspect="1"/>
          </p:cNvPicPr>
          <p:nvPr/>
        </p:nvPicPr>
        <p:blipFill>
          <a:blip r:embed="rId3"/>
          <a:stretch>
            <a:fillRect/>
          </a:stretch>
        </p:blipFill>
        <p:spPr>
          <a:xfrm>
            <a:off x="1247567" y="3428998"/>
            <a:ext cx="7629525" cy="3171825"/>
          </a:xfrm>
          <a:prstGeom prst="rect">
            <a:avLst/>
          </a:prstGeom>
        </p:spPr>
      </p:pic>
      <p:sp>
        <p:nvSpPr>
          <p:cNvPr id="8" name="Rectangle 7">
            <a:extLst>
              <a:ext uri="{FF2B5EF4-FFF2-40B4-BE49-F238E27FC236}">
                <a16:creationId xmlns:a16="http://schemas.microsoft.com/office/drawing/2014/main" id="{C4A3C951-4379-D842-15C4-1835784EF306}"/>
              </a:ext>
            </a:extLst>
          </p:cNvPr>
          <p:cNvSpPr/>
          <p:nvPr/>
        </p:nvSpPr>
        <p:spPr>
          <a:xfrm>
            <a:off x="147942" y="1024054"/>
            <a:ext cx="1085973" cy="10760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10 minutes</a:t>
            </a:r>
          </a:p>
        </p:txBody>
      </p:sp>
      <p:sp>
        <p:nvSpPr>
          <p:cNvPr id="9" name="Rectangle 8">
            <a:extLst>
              <a:ext uri="{FF2B5EF4-FFF2-40B4-BE49-F238E27FC236}">
                <a16:creationId xmlns:a16="http://schemas.microsoft.com/office/drawing/2014/main" id="{148864B1-522D-68DF-5884-E4446E7F8DE6}"/>
              </a:ext>
            </a:extLst>
          </p:cNvPr>
          <p:cNvSpPr/>
          <p:nvPr/>
        </p:nvSpPr>
        <p:spPr>
          <a:xfrm>
            <a:off x="147942" y="4476871"/>
            <a:ext cx="1085973" cy="10760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25 minutes</a:t>
            </a:r>
          </a:p>
        </p:txBody>
      </p:sp>
      <p:sp>
        <p:nvSpPr>
          <p:cNvPr id="10" name="Rectangle 9">
            <a:extLst>
              <a:ext uri="{FF2B5EF4-FFF2-40B4-BE49-F238E27FC236}">
                <a16:creationId xmlns:a16="http://schemas.microsoft.com/office/drawing/2014/main" id="{FD92D8CF-8035-B08F-2E83-3CBA5997AA4E}"/>
              </a:ext>
            </a:extLst>
          </p:cNvPr>
          <p:cNvSpPr/>
          <p:nvPr/>
        </p:nvSpPr>
        <p:spPr>
          <a:xfrm>
            <a:off x="8902262" y="349961"/>
            <a:ext cx="3289738" cy="62508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Narrative shifts/changes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Repetition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Cyclical structures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and effect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Evaluate.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Writer’s method: </a:t>
            </a:r>
            <a:r>
              <a:rPr kumimoji="0" lang="en-GB" sz="3200" b="0" i="1" u="none" strike="noStrike" kern="1200" cap="none" spc="0" normalizeH="0" baseline="0" noProof="0">
                <a:ln>
                  <a:noFill/>
                </a:ln>
                <a:solidFill>
                  <a:prstClr val="black"/>
                </a:solidFill>
                <a:effectLst/>
                <a:uLnTx/>
                <a:uFillTx/>
                <a:latin typeface="Calibri" panose="020F0502020204030204"/>
                <a:ea typeface="+mn-ea"/>
                <a:cs typeface="+mn-cs"/>
              </a:rPr>
              <a:t>how </a:t>
            </a: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are feelings conveyed?</a:t>
            </a:r>
          </a:p>
        </p:txBody>
      </p:sp>
      <p:sp>
        <p:nvSpPr>
          <p:cNvPr id="11" name="Rectangle 10">
            <a:extLst>
              <a:ext uri="{FF2B5EF4-FFF2-40B4-BE49-F238E27FC236}">
                <a16:creationId xmlns:a16="http://schemas.microsoft.com/office/drawing/2014/main" id="{D801BFB7-1D8C-6FBC-48AC-9FBB2CB9C4EA}"/>
              </a:ext>
            </a:extLst>
          </p:cNvPr>
          <p:cNvSpPr/>
          <p:nvPr/>
        </p:nvSpPr>
        <p:spPr>
          <a:xfrm>
            <a:off x="3992880" y="1188720"/>
            <a:ext cx="1381760" cy="24384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53E1B47-993D-630F-8479-3B905F1EBE26}"/>
              </a:ext>
            </a:extLst>
          </p:cNvPr>
          <p:cNvSpPr/>
          <p:nvPr/>
        </p:nvSpPr>
        <p:spPr>
          <a:xfrm>
            <a:off x="2499360" y="4907280"/>
            <a:ext cx="2346960" cy="2032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83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2035-E40C-4F50-66C3-71EB9C36B324}"/>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b="1" u="sng"/>
              <a:t>Know the skills being assessed!</a:t>
            </a:r>
          </a:p>
        </p:txBody>
      </p:sp>
      <p:sp>
        <p:nvSpPr>
          <p:cNvPr id="12" name="Rectangle 11">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532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1524EF07-C2F9-6F06-2E01-4E91A2B07FFA}"/>
              </a:ext>
            </a:extLst>
          </p:cNvPr>
          <p:cNvPicPr>
            <a:picLocks noGrp="1" noChangeAspect="1"/>
          </p:cNvPicPr>
          <p:nvPr>
            <p:ph idx="1"/>
          </p:nvPr>
        </p:nvPicPr>
        <p:blipFill>
          <a:blip r:embed="rId2"/>
          <a:stretch>
            <a:fillRect/>
          </a:stretch>
        </p:blipFill>
        <p:spPr>
          <a:xfrm>
            <a:off x="833319" y="2742397"/>
            <a:ext cx="4585993" cy="3291840"/>
          </a:xfrm>
          <a:prstGeom prst="rect">
            <a:avLst/>
          </a:prstGeom>
        </p:spPr>
      </p:pic>
      <p:sp>
        <p:nvSpPr>
          <p:cNvPr id="16"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E525131-850A-197A-BFEC-B6370F2D4232}"/>
              </a:ext>
            </a:extLst>
          </p:cNvPr>
          <p:cNvPicPr>
            <a:picLocks noChangeAspect="1"/>
          </p:cNvPicPr>
          <p:nvPr/>
        </p:nvPicPr>
        <p:blipFill>
          <a:blip r:embed="rId3"/>
          <a:stretch>
            <a:fillRect/>
          </a:stretch>
        </p:blipFill>
        <p:spPr>
          <a:xfrm>
            <a:off x="6747045" y="2744731"/>
            <a:ext cx="4637278" cy="3291840"/>
          </a:xfrm>
          <a:prstGeom prst="rect">
            <a:avLst/>
          </a:prstGeom>
        </p:spPr>
      </p:pic>
      <p:sp>
        <p:nvSpPr>
          <p:cNvPr id="9" name="Rectangle 8">
            <a:extLst>
              <a:ext uri="{FF2B5EF4-FFF2-40B4-BE49-F238E27FC236}">
                <a16:creationId xmlns:a16="http://schemas.microsoft.com/office/drawing/2014/main" id="{1FADBCDC-408F-A997-4BA3-B4E1D14CFD91}"/>
              </a:ext>
            </a:extLst>
          </p:cNvPr>
          <p:cNvSpPr/>
          <p:nvPr/>
        </p:nvSpPr>
        <p:spPr>
          <a:xfrm>
            <a:off x="152400" y="1393256"/>
            <a:ext cx="2099144" cy="6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Section A</a:t>
            </a:r>
          </a:p>
        </p:txBody>
      </p:sp>
    </p:spTree>
    <p:extLst>
      <p:ext uri="{BB962C8B-B14F-4D97-AF65-F5344CB8AC3E}">
        <p14:creationId xmlns:p14="http://schemas.microsoft.com/office/powerpoint/2010/main" val="219952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EC32-0DA9-F766-C31A-2AA25A1DCC50}"/>
              </a:ext>
            </a:extLst>
          </p:cNvPr>
          <p:cNvSpPr>
            <a:spLocks noGrp="1"/>
          </p:cNvSpPr>
          <p:nvPr>
            <p:ph type="title"/>
          </p:nvPr>
        </p:nvSpPr>
        <p:spPr>
          <a:xfrm>
            <a:off x="838200" y="111125"/>
            <a:ext cx="10515600" cy="1325563"/>
          </a:xfrm>
        </p:spPr>
        <p:txBody>
          <a:bodyPr/>
          <a:lstStyle/>
          <a:p>
            <a:r>
              <a:rPr lang="en-GB" b="1"/>
              <a:t>Paper 1 Question 2: </a:t>
            </a:r>
            <a:br>
              <a:rPr lang="en-GB" b="1"/>
            </a:br>
            <a:r>
              <a:rPr lang="en-GB" b="1"/>
              <a:t>How does the writer use language …</a:t>
            </a:r>
          </a:p>
        </p:txBody>
      </p:sp>
      <p:sp>
        <p:nvSpPr>
          <p:cNvPr id="3" name="Content Placeholder 2">
            <a:extLst>
              <a:ext uri="{FF2B5EF4-FFF2-40B4-BE49-F238E27FC236}">
                <a16:creationId xmlns:a16="http://schemas.microsoft.com/office/drawing/2014/main" id="{3A6CD500-C0FB-B900-EA7A-0341F9CE915A}"/>
              </a:ext>
            </a:extLst>
          </p:cNvPr>
          <p:cNvSpPr>
            <a:spLocks noGrp="1"/>
          </p:cNvSpPr>
          <p:nvPr>
            <p:ph idx="1"/>
          </p:nvPr>
        </p:nvSpPr>
        <p:spPr>
          <a:xfrm>
            <a:off x="838200" y="6187439"/>
            <a:ext cx="10734040" cy="477203"/>
          </a:xfrm>
        </p:spPr>
        <p:txBody>
          <a:bodyPr/>
          <a:lstStyle/>
          <a:p>
            <a:pPr marL="0" indent="0">
              <a:buNone/>
            </a:pPr>
            <a:r>
              <a:rPr lang="en-GB" b="1"/>
              <a:t>Paper 2: Question 3. How does the writer use language … ? [12 marks]</a:t>
            </a:r>
          </a:p>
        </p:txBody>
      </p:sp>
      <p:pic>
        <p:nvPicPr>
          <p:cNvPr id="5" name="Picture 4">
            <a:extLst>
              <a:ext uri="{FF2B5EF4-FFF2-40B4-BE49-F238E27FC236}">
                <a16:creationId xmlns:a16="http://schemas.microsoft.com/office/drawing/2014/main" id="{06E0BA15-CAC3-1F8F-D63C-AAACC9E79EA5}"/>
              </a:ext>
            </a:extLst>
          </p:cNvPr>
          <p:cNvPicPr>
            <a:picLocks noChangeAspect="1"/>
          </p:cNvPicPr>
          <p:nvPr/>
        </p:nvPicPr>
        <p:blipFill>
          <a:blip r:embed="rId2"/>
          <a:stretch>
            <a:fillRect/>
          </a:stretch>
        </p:blipFill>
        <p:spPr>
          <a:xfrm>
            <a:off x="1128712" y="1436688"/>
            <a:ext cx="9934575" cy="4572000"/>
          </a:xfrm>
          <a:prstGeom prst="rect">
            <a:avLst/>
          </a:prstGeom>
        </p:spPr>
      </p:pic>
    </p:spTree>
    <p:extLst>
      <p:ext uri="{BB962C8B-B14F-4D97-AF65-F5344CB8AC3E}">
        <p14:creationId xmlns:p14="http://schemas.microsoft.com/office/powerpoint/2010/main" val="2873036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3DDAB-022E-62F0-76A6-D6FCD9FFC1B7}"/>
              </a:ext>
            </a:extLst>
          </p:cNvPr>
          <p:cNvPicPr>
            <a:picLocks noChangeAspect="1"/>
          </p:cNvPicPr>
          <p:nvPr/>
        </p:nvPicPr>
        <p:blipFill>
          <a:blip r:embed="rId2"/>
          <a:stretch>
            <a:fillRect/>
          </a:stretch>
        </p:blipFill>
        <p:spPr>
          <a:xfrm>
            <a:off x="1219200" y="938212"/>
            <a:ext cx="9753600" cy="4981575"/>
          </a:xfrm>
          <a:prstGeom prst="rect">
            <a:avLst/>
          </a:prstGeom>
        </p:spPr>
      </p:pic>
    </p:spTree>
    <p:extLst>
      <p:ext uri="{BB962C8B-B14F-4D97-AF65-F5344CB8AC3E}">
        <p14:creationId xmlns:p14="http://schemas.microsoft.com/office/powerpoint/2010/main" val="16711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3B4B26-3C59-DE22-839C-7499EA7E5F51}"/>
              </a:ext>
            </a:extLst>
          </p:cNvPr>
          <p:cNvSpPr>
            <a:spLocks noGrp="1"/>
          </p:cNvSpPr>
          <p:nvPr>
            <p:ph idx="1"/>
          </p:nvPr>
        </p:nvSpPr>
        <p:spPr>
          <a:xfrm>
            <a:off x="838200" y="1253331"/>
            <a:ext cx="10515600" cy="912820"/>
          </a:xfrm>
        </p:spPr>
        <p:txBody>
          <a:bodyPr vert="horz" lIns="91440" tIns="45720" rIns="91440" bIns="45720" rtlCol="0" anchor="t">
            <a:normAutofit/>
          </a:bodyPr>
          <a:lstStyle/>
          <a:p>
            <a:r>
              <a:rPr lang="en-GB"/>
              <a:t>Miss Nutter – Learning and Revision</a:t>
            </a:r>
            <a:r>
              <a:rPr lang="en-GB" sz="2000"/>
              <a:t> </a:t>
            </a:r>
            <a:endParaRPr lang="en-GB"/>
          </a:p>
          <a:p>
            <a:pPr lvl="1"/>
            <a:r>
              <a:rPr lang="en-GB"/>
              <a:t>Subject Leaders of English, Maths and Science</a:t>
            </a:r>
          </a:p>
          <a:p>
            <a:pPr lvl="1"/>
            <a:endParaRPr lang="en-GB"/>
          </a:p>
          <a:p>
            <a:pPr marL="457200" lvl="1" indent="0">
              <a:buNone/>
            </a:pPr>
            <a:endParaRPr lang="en-GB"/>
          </a:p>
        </p:txBody>
      </p:sp>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670" y="0"/>
            <a:ext cx="4999930" cy="613563"/>
          </a:xfrm>
          <a:prstGeom prst="rect">
            <a:avLst/>
          </a:prstGeom>
        </p:spPr>
      </p:pic>
      <p:sp>
        <p:nvSpPr>
          <p:cNvPr id="7" name="Content Placeholder 2">
            <a:extLst>
              <a:ext uri="{FF2B5EF4-FFF2-40B4-BE49-F238E27FC236}">
                <a16:creationId xmlns:a16="http://schemas.microsoft.com/office/drawing/2014/main" id="{8FBDC09C-6A51-82C1-6B6A-362714ADB969}"/>
              </a:ext>
            </a:extLst>
          </p:cNvPr>
          <p:cNvSpPr txBox="1">
            <a:spLocks/>
          </p:cNvSpPr>
          <p:nvPr/>
        </p:nvSpPr>
        <p:spPr>
          <a:xfrm>
            <a:off x="914355" y="2508781"/>
            <a:ext cx="10515600" cy="613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Mr Murphy – Exam processes</a:t>
            </a:r>
            <a:r>
              <a:rPr lang="en-GB" sz="2000"/>
              <a:t>  </a:t>
            </a:r>
            <a:endParaRPr lang="en-GB"/>
          </a:p>
          <a:p>
            <a:pPr marL="457200" lvl="1" indent="0">
              <a:buNone/>
            </a:pPr>
            <a:endParaRPr lang="en-GB"/>
          </a:p>
          <a:p>
            <a:pPr marL="457200" lvl="1" indent="0">
              <a:buFont typeface="Arial" panose="020B0604020202020204" pitchFamily="34" charset="0"/>
              <a:buNone/>
            </a:pPr>
            <a:endParaRPr lang="en-GB"/>
          </a:p>
        </p:txBody>
      </p:sp>
      <p:sp>
        <p:nvSpPr>
          <p:cNvPr id="8" name="Content Placeholder 2">
            <a:extLst>
              <a:ext uri="{FF2B5EF4-FFF2-40B4-BE49-F238E27FC236}">
                <a16:creationId xmlns:a16="http://schemas.microsoft.com/office/drawing/2014/main" id="{74F75697-03F2-73F0-BB51-1ACE02B431BC}"/>
              </a:ext>
            </a:extLst>
          </p:cNvPr>
          <p:cNvSpPr txBox="1">
            <a:spLocks/>
          </p:cNvSpPr>
          <p:nvPr/>
        </p:nvSpPr>
        <p:spPr>
          <a:xfrm>
            <a:off x="914355" y="3429000"/>
            <a:ext cx="10515600" cy="13431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Elizabeth and Helen</a:t>
            </a:r>
            <a:endParaRPr lang="en-GB" sz="2000">
              <a:cs typeface="Calibri"/>
            </a:endParaRPr>
          </a:p>
          <a:p>
            <a:pPr lvl="1"/>
            <a:r>
              <a:rPr lang="en-GB" sz="1600" b="1" i="0">
                <a:solidFill>
                  <a:srgbClr val="000000"/>
                </a:solidFill>
                <a:effectLst/>
                <a:latin typeface="Calibri" panose="020F0502020204030204" pitchFamily="34" charset="0"/>
              </a:rPr>
              <a:t>Senior Mental Health Practitioners (SMHP) </a:t>
            </a:r>
            <a:r>
              <a:rPr lang="en-GB" sz="1600" b="0" i="0">
                <a:solidFill>
                  <a:srgbClr val="000000"/>
                </a:solidFill>
                <a:effectLst/>
                <a:latin typeface="Calibri" panose="020F0502020204030204" pitchFamily="34" charset="0"/>
              </a:rPr>
              <a:t>Bradford and Craven Mental Health Support Team Trailblazer</a:t>
            </a:r>
            <a:r>
              <a:rPr lang="en-GB" sz="1800" b="0" i="0">
                <a:solidFill>
                  <a:srgbClr val="000000"/>
                </a:solidFill>
                <a:effectLst/>
                <a:latin typeface="Calibri" panose="020F0502020204030204" pitchFamily="34" charset="0"/>
              </a:rPr>
              <a:t> </a:t>
            </a:r>
            <a:endParaRPr lang="en-GB" sz="1800" b="0" i="0">
              <a:solidFill>
                <a:srgbClr val="242424"/>
              </a:solidFill>
              <a:effectLst/>
              <a:latin typeface="Calibri" panose="020F0502020204030204" pitchFamily="34" charset="0"/>
            </a:endParaRPr>
          </a:p>
          <a:p>
            <a:pPr marL="457200" lvl="1" indent="0">
              <a:buNone/>
            </a:pPr>
            <a:endParaRPr lang="en-GB"/>
          </a:p>
          <a:p>
            <a:pPr marL="457200" lvl="1" indent="0">
              <a:buNone/>
            </a:pPr>
            <a:endParaRPr lang="en-GB"/>
          </a:p>
          <a:p>
            <a:pPr marL="457200" lvl="1" indent="0">
              <a:buFont typeface="Arial" panose="020B0604020202020204" pitchFamily="34" charset="0"/>
              <a:buNone/>
            </a:pPr>
            <a:endParaRPr lang="en-GB"/>
          </a:p>
        </p:txBody>
      </p:sp>
    </p:spTree>
    <p:extLst>
      <p:ext uri="{BB962C8B-B14F-4D97-AF65-F5344CB8AC3E}">
        <p14:creationId xmlns:p14="http://schemas.microsoft.com/office/powerpoint/2010/main" val="1316767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1147EF-72B9-8C9F-1D4B-7373C5951EA5}"/>
              </a:ext>
            </a:extLst>
          </p:cNvPr>
          <p:cNvPicPr>
            <a:picLocks noChangeAspect="1"/>
          </p:cNvPicPr>
          <p:nvPr/>
        </p:nvPicPr>
        <p:blipFill>
          <a:blip r:embed="rId2"/>
          <a:stretch>
            <a:fillRect/>
          </a:stretch>
        </p:blipFill>
        <p:spPr>
          <a:xfrm>
            <a:off x="2610358" y="0"/>
            <a:ext cx="6971283" cy="6858000"/>
          </a:xfrm>
          <a:prstGeom prst="rect">
            <a:avLst/>
          </a:prstGeom>
        </p:spPr>
      </p:pic>
      <p:sp>
        <p:nvSpPr>
          <p:cNvPr id="6" name="Rectangle 5">
            <a:extLst>
              <a:ext uri="{FF2B5EF4-FFF2-40B4-BE49-F238E27FC236}">
                <a16:creationId xmlns:a16="http://schemas.microsoft.com/office/drawing/2014/main" id="{7F5C2DCA-3F60-3199-E260-F809E439A851}"/>
              </a:ext>
            </a:extLst>
          </p:cNvPr>
          <p:cNvSpPr/>
          <p:nvPr/>
        </p:nvSpPr>
        <p:spPr>
          <a:xfrm>
            <a:off x="7276662" y="4871769"/>
            <a:ext cx="3939978" cy="9998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Paper 1, Section B</a:t>
            </a:r>
          </a:p>
        </p:txBody>
      </p:sp>
    </p:spTree>
    <p:extLst>
      <p:ext uri="{BB962C8B-B14F-4D97-AF65-F5344CB8AC3E}">
        <p14:creationId xmlns:p14="http://schemas.microsoft.com/office/powerpoint/2010/main" val="2913199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9CC5A08-9BB5-377E-0F9A-B3869200EC8D}"/>
              </a:ext>
            </a:extLst>
          </p:cNvPr>
          <p:cNvSpPr/>
          <p:nvPr/>
        </p:nvSpPr>
        <p:spPr>
          <a:xfrm>
            <a:off x="556532" y="643467"/>
            <a:ext cx="11210925" cy="74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Light" panose="020F0302020204030204"/>
                <a:ea typeface="+mn-ea"/>
                <a:cs typeface="+mn-cs"/>
              </a:rPr>
              <a:t>Paper 2, Section B</a:t>
            </a:r>
          </a:p>
        </p:txBody>
      </p:sp>
      <p:pic>
        <p:nvPicPr>
          <p:cNvPr id="5" name="Picture 4">
            <a:extLst>
              <a:ext uri="{FF2B5EF4-FFF2-40B4-BE49-F238E27FC236}">
                <a16:creationId xmlns:a16="http://schemas.microsoft.com/office/drawing/2014/main" id="{4F7C9997-4F67-2685-81A9-FD7BDB838D4C}"/>
              </a:ext>
            </a:extLst>
          </p:cNvPr>
          <p:cNvPicPr>
            <a:picLocks noChangeAspect="1"/>
          </p:cNvPicPr>
          <p:nvPr/>
        </p:nvPicPr>
        <p:blipFill>
          <a:blip r:embed="rId2"/>
          <a:stretch>
            <a:fillRect/>
          </a:stretch>
        </p:blipFill>
        <p:spPr>
          <a:xfrm>
            <a:off x="643467" y="2154778"/>
            <a:ext cx="10905066" cy="3435096"/>
          </a:xfrm>
          <a:prstGeom prst="rect">
            <a:avLst/>
          </a:prstGeom>
        </p:spPr>
      </p:pic>
    </p:spTree>
    <p:extLst>
      <p:ext uri="{BB962C8B-B14F-4D97-AF65-F5344CB8AC3E}">
        <p14:creationId xmlns:p14="http://schemas.microsoft.com/office/powerpoint/2010/main" val="236853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raphical user interface&#10;&#10;Description automatically generated with low confidence">
            <a:extLst>
              <a:ext uri="{FF2B5EF4-FFF2-40B4-BE49-F238E27FC236}">
                <a16:creationId xmlns:a16="http://schemas.microsoft.com/office/drawing/2014/main" id="{4AF59B3D-787B-230C-5496-B2A3FEDC0C0C}"/>
              </a:ext>
            </a:extLst>
          </p:cNvPr>
          <p:cNvPicPr>
            <a:picLocks noGrp="1" noChangeAspect="1"/>
          </p:cNvPicPr>
          <p:nvPr>
            <p:ph idx="1"/>
          </p:nvPr>
        </p:nvPicPr>
        <p:blipFill>
          <a:blip r:embed="rId2"/>
          <a:stretch>
            <a:fillRect/>
          </a:stretch>
        </p:blipFill>
        <p:spPr>
          <a:xfrm>
            <a:off x="2029529" y="643467"/>
            <a:ext cx="81329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D166049-D931-9AA5-1DD4-F91701D24540}"/>
              </a:ext>
            </a:extLst>
          </p:cNvPr>
          <p:cNvSpPr/>
          <p:nvPr/>
        </p:nvSpPr>
        <p:spPr>
          <a:xfrm>
            <a:off x="2029529" y="101600"/>
            <a:ext cx="8132942" cy="541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panose="020F0502020204030204"/>
                <a:ea typeface="+mn-ea"/>
                <a:cs typeface="+mn-cs"/>
              </a:rPr>
              <a:t>Knowledge organisers</a:t>
            </a:r>
          </a:p>
        </p:txBody>
      </p:sp>
    </p:spTree>
    <p:extLst>
      <p:ext uri="{BB962C8B-B14F-4D97-AF65-F5344CB8AC3E}">
        <p14:creationId xmlns:p14="http://schemas.microsoft.com/office/powerpoint/2010/main" val="1415133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 English Literature and Composition">
            <a:extLst>
              <a:ext uri="{FF2B5EF4-FFF2-40B4-BE49-F238E27FC236}">
                <a16:creationId xmlns:a16="http://schemas.microsoft.com/office/drawing/2014/main" id="{C317BB3B-1FA6-EA21-9344-457FBF30922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8329" r="1" b="10584"/>
          <a:stretch/>
        </p:blipFill>
        <p:spPr bwMode="auto">
          <a:xfrm>
            <a:off x="643467" y="767755"/>
            <a:ext cx="10905066" cy="55710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9892D6E-B3DB-D562-0863-AB4E89493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3" name="Picture 2" descr="Hexagon banner head">
            <a:extLst>
              <a:ext uri="{FF2B5EF4-FFF2-40B4-BE49-F238E27FC236}">
                <a16:creationId xmlns:a16="http://schemas.microsoft.com/office/drawing/2014/main" id="{7C964538-E0D9-DC4E-6173-73BFE86786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4" name="Picture 3">
            <a:extLst>
              <a:ext uri="{FF2B5EF4-FFF2-40B4-BE49-F238E27FC236}">
                <a16:creationId xmlns:a16="http://schemas.microsoft.com/office/drawing/2014/main" id="{0E6F69BA-0BDD-0ED9-E7C3-3A8CFA0CC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3099956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78F9-687A-E86F-1E70-6D389613EFB7}"/>
              </a:ext>
            </a:extLst>
          </p:cNvPr>
          <p:cNvSpPr>
            <a:spLocks noGrp="1"/>
          </p:cNvSpPr>
          <p:nvPr>
            <p:ph type="title"/>
          </p:nvPr>
        </p:nvSpPr>
        <p:spPr>
          <a:xfrm>
            <a:off x="841248" y="510047"/>
            <a:ext cx="3300984" cy="1645920"/>
          </a:xfrm>
        </p:spPr>
        <p:txBody>
          <a:bodyPr>
            <a:normAutofit/>
          </a:bodyPr>
          <a:lstStyle/>
          <a:p>
            <a:r>
              <a:rPr lang="en-GB" sz="6000"/>
              <a:t>Literature</a:t>
            </a:r>
          </a:p>
        </p:txBody>
      </p:sp>
      <p:sp>
        <p:nvSpPr>
          <p:cNvPr id="3" name="Content Placeholder 2">
            <a:extLst>
              <a:ext uri="{FF2B5EF4-FFF2-40B4-BE49-F238E27FC236}">
                <a16:creationId xmlns:a16="http://schemas.microsoft.com/office/drawing/2014/main" id="{4223331D-8B57-AFF0-E43F-6014A2031C5C}"/>
              </a:ext>
            </a:extLst>
          </p:cNvPr>
          <p:cNvSpPr>
            <a:spLocks noGrp="1"/>
          </p:cNvSpPr>
          <p:nvPr>
            <p:ph idx="1"/>
          </p:nvPr>
        </p:nvSpPr>
        <p:spPr>
          <a:xfrm>
            <a:off x="4581144" y="510047"/>
            <a:ext cx="6858000" cy="1645920"/>
          </a:xfrm>
        </p:spPr>
        <p:txBody>
          <a:bodyPr anchor="ctr">
            <a:normAutofit/>
          </a:bodyPr>
          <a:lstStyle/>
          <a:p>
            <a:pPr marL="0" indent="0">
              <a:buNone/>
            </a:pPr>
            <a:r>
              <a:rPr lang="en-GB" sz="6000" b="1"/>
              <a:t>The key texts</a:t>
            </a:r>
          </a:p>
        </p:txBody>
      </p:sp>
      <p:pic>
        <p:nvPicPr>
          <p:cNvPr id="2054" name="Picture 6" descr="Image result for a christmas carol book">
            <a:extLst>
              <a:ext uri="{FF2B5EF4-FFF2-40B4-BE49-F238E27FC236}">
                <a16:creationId xmlns:a16="http://schemas.microsoft.com/office/drawing/2014/main" id="{48B263FB-7CAE-DFFF-6B53-0DA748AD84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0879" y="2606462"/>
            <a:ext cx="2338257" cy="36393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romeo and juliet book">
            <a:extLst>
              <a:ext uri="{FF2B5EF4-FFF2-40B4-BE49-F238E27FC236}">
                <a16:creationId xmlns:a16="http://schemas.microsoft.com/office/drawing/2014/main" id="{0724475A-EF85-D54D-0607-CB667B3DA6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1596" y="2606462"/>
            <a:ext cx="2356454" cy="36393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n inspector calls book">
            <a:extLst>
              <a:ext uri="{FF2B5EF4-FFF2-40B4-BE49-F238E27FC236}">
                <a16:creationId xmlns:a16="http://schemas.microsoft.com/office/drawing/2014/main" id="{8A3396F4-D0B5-E864-B73A-D4D600D870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46863" y="2606462"/>
            <a:ext cx="2365552" cy="3639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3D8B2CD-30E8-210E-E484-E62C41BE6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793C6B75-2527-10A1-2C9D-53EFC2D380D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22D85942-0E32-1D84-9045-5BEC937C0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122145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3331D-8B57-AFF0-E43F-6014A2031C5C}"/>
              </a:ext>
            </a:extLst>
          </p:cNvPr>
          <p:cNvSpPr>
            <a:spLocks noGrp="1"/>
          </p:cNvSpPr>
          <p:nvPr>
            <p:ph idx="1"/>
          </p:nvPr>
        </p:nvSpPr>
        <p:spPr>
          <a:xfrm>
            <a:off x="1063690" y="510047"/>
            <a:ext cx="10375454" cy="1645920"/>
          </a:xfrm>
        </p:spPr>
        <p:txBody>
          <a:bodyPr anchor="ctr">
            <a:normAutofit/>
          </a:bodyPr>
          <a:lstStyle/>
          <a:p>
            <a:pPr marL="0" indent="0">
              <a:buNone/>
            </a:pPr>
            <a:r>
              <a:rPr lang="en-GB" sz="6000" b="1"/>
              <a:t>Knowledge organisers</a:t>
            </a:r>
          </a:p>
        </p:txBody>
      </p:sp>
      <p:pic>
        <p:nvPicPr>
          <p:cNvPr id="4" name="Picture 3">
            <a:extLst>
              <a:ext uri="{FF2B5EF4-FFF2-40B4-BE49-F238E27FC236}">
                <a16:creationId xmlns:a16="http://schemas.microsoft.com/office/drawing/2014/main" id="{B3D8B2CD-30E8-210E-E484-E62C41BE6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793C6B75-2527-10A1-2C9D-53EFC2D380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22D85942-0E32-1D84-9045-5BEC937C0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pic>
        <p:nvPicPr>
          <p:cNvPr id="1026" name="Picture 2" descr="Image preview">
            <a:extLst>
              <a:ext uri="{FF2B5EF4-FFF2-40B4-BE49-F238E27FC236}">
                <a16:creationId xmlns:a16="http://schemas.microsoft.com/office/drawing/2014/main" id="{E84BE71A-304F-C497-C63A-91C397456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258" y="1926922"/>
            <a:ext cx="6774024" cy="479600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F55F827B-96B0-45E6-A051-9FDEB70CC0D0}"/>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757685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BCB6-5031-5D7E-4B13-401AA36A18BA}"/>
              </a:ext>
            </a:extLst>
          </p:cNvPr>
          <p:cNvSpPr>
            <a:spLocks noGrp="1"/>
          </p:cNvSpPr>
          <p:nvPr>
            <p:ph type="title"/>
          </p:nvPr>
        </p:nvSpPr>
        <p:spPr/>
        <p:txBody>
          <a:bodyPr/>
          <a:lstStyle/>
          <a:p>
            <a:r>
              <a:rPr lang="en-GB" b="1" u="sng"/>
              <a:t>Revision guides/cards</a:t>
            </a:r>
          </a:p>
        </p:txBody>
      </p:sp>
      <p:pic>
        <p:nvPicPr>
          <p:cNvPr id="3074" name="Picture 2" descr="Image result for a christmas carol revision guide">
            <a:extLst>
              <a:ext uri="{FF2B5EF4-FFF2-40B4-BE49-F238E27FC236}">
                <a16:creationId xmlns:a16="http://schemas.microsoft.com/office/drawing/2014/main" id="{E075DD95-2EA3-A3DF-36A9-658255EE93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6699"/>
            <a:ext cx="3053080" cy="47926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04EF59-A609-33AA-120C-1FB656006375}"/>
              </a:ext>
            </a:extLst>
          </p:cNvPr>
          <p:cNvPicPr>
            <a:picLocks noChangeAspect="1"/>
          </p:cNvPicPr>
          <p:nvPr/>
        </p:nvPicPr>
        <p:blipFill>
          <a:blip r:embed="rId3"/>
          <a:stretch>
            <a:fillRect/>
          </a:stretch>
        </p:blipFill>
        <p:spPr>
          <a:xfrm>
            <a:off x="4409757" y="2107407"/>
            <a:ext cx="2295525" cy="3219450"/>
          </a:xfrm>
          <a:prstGeom prst="rect">
            <a:avLst/>
          </a:prstGeom>
        </p:spPr>
      </p:pic>
      <p:pic>
        <p:nvPicPr>
          <p:cNvPr id="3076" name="Picture 4" descr="A Christmas Carol - Y11 English Literature Revision Mindmaps by Miss ...">
            <a:extLst>
              <a:ext uri="{FF2B5EF4-FFF2-40B4-BE49-F238E27FC236}">
                <a16:creationId xmlns:a16="http://schemas.microsoft.com/office/drawing/2014/main" id="{A16CEF50-2424-7E74-B51A-BFFEC1BDE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718" y="121919"/>
            <a:ext cx="4565014" cy="32297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Christmas Carol - Key Quotes Revision Mind Maps - Characters and ...">
            <a:extLst>
              <a:ext uri="{FF2B5EF4-FFF2-40B4-BE49-F238E27FC236}">
                <a16:creationId xmlns:a16="http://schemas.microsoft.com/office/drawing/2014/main" id="{B39C281B-78CE-E1E9-8EBE-512992BFA5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680" y="3507916"/>
            <a:ext cx="4565014" cy="322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8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3E52-C995-CA59-78EB-E3011730202E}"/>
              </a:ext>
            </a:extLst>
          </p:cNvPr>
          <p:cNvSpPr>
            <a:spLocks noGrp="1"/>
          </p:cNvSpPr>
          <p:nvPr>
            <p:ph type="title"/>
          </p:nvPr>
        </p:nvSpPr>
        <p:spPr/>
        <p:txBody>
          <a:bodyPr/>
          <a:lstStyle/>
          <a:p>
            <a:r>
              <a:rPr lang="en-GB" b="1" u="sng"/>
              <a:t>Create your own!</a:t>
            </a:r>
          </a:p>
        </p:txBody>
      </p:sp>
      <p:sp>
        <p:nvSpPr>
          <p:cNvPr id="3" name="Content Placeholder 2">
            <a:extLst>
              <a:ext uri="{FF2B5EF4-FFF2-40B4-BE49-F238E27FC236}">
                <a16:creationId xmlns:a16="http://schemas.microsoft.com/office/drawing/2014/main" id="{AB1AB213-5ED3-CE0D-A807-09A01641923B}"/>
              </a:ext>
            </a:extLst>
          </p:cNvPr>
          <p:cNvSpPr>
            <a:spLocks noGrp="1"/>
          </p:cNvSpPr>
          <p:nvPr>
            <p:ph idx="1"/>
          </p:nvPr>
        </p:nvSpPr>
        <p:spPr/>
        <p:txBody>
          <a:bodyPr>
            <a:normAutofit/>
          </a:bodyPr>
          <a:lstStyle/>
          <a:p>
            <a:pPr marL="0" indent="0">
              <a:lnSpc>
                <a:spcPct val="107000"/>
              </a:lnSpc>
              <a:spcAft>
                <a:spcPts val="800"/>
              </a:spcAft>
              <a:buNone/>
            </a:pPr>
            <a:r>
              <a:rPr lang="en-GB" sz="40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Key word: Misanthropic</a:t>
            </a:r>
            <a:endParaRPr lang="en-GB" sz="4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21368FDB-6625-CC1C-AF56-068DCEAC78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205232">
            <a:off x="5084988" y="3247451"/>
            <a:ext cx="1565457" cy="1077413"/>
          </a:xfrm>
          <a:prstGeom prst="rect">
            <a:avLst/>
          </a:prstGeom>
          <a:noFill/>
          <a:ln>
            <a:noFill/>
          </a:ln>
        </p:spPr>
      </p:pic>
      <p:sp>
        <p:nvSpPr>
          <p:cNvPr id="5" name="Rectangle 4">
            <a:extLst>
              <a:ext uri="{FF2B5EF4-FFF2-40B4-BE49-F238E27FC236}">
                <a16:creationId xmlns:a16="http://schemas.microsoft.com/office/drawing/2014/main" id="{0DC3F235-1302-A021-E1A2-873422745EDC}"/>
              </a:ext>
            </a:extLst>
          </p:cNvPr>
          <p:cNvSpPr/>
          <p:nvPr/>
        </p:nvSpPr>
        <p:spPr>
          <a:xfrm>
            <a:off x="2195194" y="3061847"/>
            <a:ext cx="3037205" cy="14486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i="1">
                <a:solidFill>
                  <a:srgbClr val="000000"/>
                </a:solidFill>
                <a:effectLst/>
                <a:ea typeface="Calibri" panose="020F0502020204030204" pitchFamily="34" charset="0"/>
                <a:cs typeface="Times New Roman" panose="02020603050405020304" pitchFamily="18" charset="0"/>
              </a:rPr>
              <a:t>Misanthropic</a:t>
            </a:r>
            <a:r>
              <a:rPr lang="en-GB" sz="2000">
                <a:solidFill>
                  <a:srgbClr val="000000"/>
                </a:solidFill>
                <a:effectLst/>
                <a:ea typeface="Calibri" panose="020F0502020204030204" pitchFamily="34" charset="0"/>
                <a:cs typeface="Times New Roman" panose="02020603050405020304" pitchFamily="18" charset="0"/>
              </a:rPr>
              <a:t> means …</a:t>
            </a:r>
            <a:endParaRPr lang="en-GB" sz="110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D376FC6-C653-B426-37F9-E7092CAA00BB}"/>
              </a:ext>
            </a:extLst>
          </p:cNvPr>
          <p:cNvSpPr/>
          <p:nvPr/>
        </p:nvSpPr>
        <p:spPr>
          <a:xfrm>
            <a:off x="6421754" y="3074388"/>
            <a:ext cx="3037205" cy="14486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kern="1200">
                <a:solidFill>
                  <a:srgbClr val="000000"/>
                </a:solidFill>
                <a:effectLst/>
                <a:latin typeface="Calibri" panose="020F0502020204030204" pitchFamily="34" charset="0"/>
                <a:ea typeface="Calibri" panose="020F0502020204030204" pitchFamily="34" charset="0"/>
              </a:rPr>
              <a:t>to have a strong dislike and distrust of other people.</a:t>
            </a:r>
            <a:endParaRPr lang="en-GB" sz="11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1C6412F-9412-BD84-E54D-21510F513AF8}"/>
              </a:ext>
            </a:extLst>
          </p:cNvPr>
          <p:cNvSpPr/>
          <p:nvPr/>
        </p:nvSpPr>
        <p:spPr>
          <a:xfrm>
            <a:off x="5232398" y="2590800"/>
            <a:ext cx="1189355" cy="7213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47B2450-91EA-8C51-D45A-D0EA7BBB5CB6}"/>
              </a:ext>
            </a:extLst>
          </p:cNvPr>
          <p:cNvSpPr/>
          <p:nvPr/>
        </p:nvSpPr>
        <p:spPr>
          <a:xfrm>
            <a:off x="5232398" y="4001294"/>
            <a:ext cx="1189355" cy="7213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129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46F6-6543-9ADF-5F98-1DB7239EF45E}"/>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DB4D3337-CF93-DF0D-FDE4-1CC80B0F3606}"/>
              </a:ext>
            </a:extLst>
          </p:cNvPr>
          <p:cNvPicPr>
            <a:picLocks noChangeAspect="1"/>
          </p:cNvPicPr>
          <p:nvPr/>
        </p:nvPicPr>
        <p:blipFill>
          <a:blip r:embed="rId2"/>
          <a:stretch>
            <a:fillRect/>
          </a:stretch>
        </p:blipFill>
        <p:spPr>
          <a:xfrm>
            <a:off x="-43497" y="181768"/>
            <a:ext cx="3264796" cy="4540536"/>
          </a:xfrm>
          <a:prstGeom prst="rect">
            <a:avLst/>
          </a:prstGeom>
        </p:spPr>
      </p:pic>
      <p:pic>
        <p:nvPicPr>
          <p:cNvPr id="7" name="Picture 6">
            <a:extLst>
              <a:ext uri="{FF2B5EF4-FFF2-40B4-BE49-F238E27FC236}">
                <a16:creationId xmlns:a16="http://schemas.microsoft.com/office/drawing/2014/main" id="{61EEC6E1-1727-1DAA-5084-A42D10D67A11}"/>
              </a:ext>
            </a:extLst>
          </p:cNvPr>
          <p:cNvPicPr>
            <a:picLocks noChangeAspect="1"/>
          </p:cNvPicPr>
          <p:nvPr/>
        </p:nvPicPr>
        <p:blipFill>
          <a:blip r:embed="rId3"/>
          <a:stretch>
            <a:fillRect/>
          </a:stretch>
        </p:blipFill>
        <p:spPr>
          <a:xfrm>
            <a:off x="3221299" y="181768"/>
            <a:ext cx="4532435" cy="5594279"/>
          </a:xfrm>
          <a:prstGeom prst="rect">
            <a:avLst/>
          </a:prstGeom>
        </p:spPr>
      </p:pic>
      <p:pic>
        <p:nvPicPr>
          <p:cNvPr id="9" name="Picture 8">
            <a:extLst>
              <a:ext uri="{FF2B5EF4-FFF2-40B4-BE49-F238E27FC236}">
                <a16:creationId xmlns:a16="http://schemas.microsoft.com/office/drawing/2014/main" id="{526A147C-01D0-AF7D-0FAE-7BFFC9F6BDA6}"/>
              </a:ext>
            </a:extLst>
          </p:cNvPr>
          <p:cNvPicPr>
            <a:picLocks noChangeAspect="1"/>
          </p:cNvPicPr>
          <p:nvPr/>
        </p:nvPicPr>
        <p:blipFill>
          <a:blip r:embed="rId4"/>
          <a:stretch>
            <a:fillRect/>
          </a:stretch>
        </p:blipFill>
        <p:spPr>
          <a:xfrm>
            <a:off x="7753734" y="181768"/>
            <a:ext cx="4438266" cy="5594279"/>
          </a:xfrm>
          <a:prstGeom prst="rect">
            <a:avLst/>
          </a:prstGeom>
        </p:spPr>
      </p:pic>
      <p:sp>
        <p:nvSpPr>
          <p:cNvPr id="10" name="Rectangle 9">
            <a:extLst>
              <a:ext uri="{FF2B5EF4-FFF2-40B4-BE49-F238E27FC236}">
                <a16:creationId xmlns:a16="http://schemas.microsoft.com/office/drawing/2014/main" id="{AE7176B5-5272-F01A-66EA-37B094781EBD}"/>
              </a:ext>
            </a:extLst>
          </p:cNvPr>
          <p:cNvSpPr/>
          <p:nvPr/>
        </p:nvSpPr>
        <p:spPr>
          <a:xfrm>
            <a:off x="0" y="4722304"/>
            <a:ext cx="3129280" cy="2135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a:t>Chunk down:</a:t>
            </a:r>
          </a:p>
          <a:p>
            <a:pPr algn="ctr"/>
            <a:r>
              <a:rPr lang="en-GB"/>
              <a:t>Overview of the poem</a:t>
            </a:r>
          </a:p>
          <a:p>
            <a:pPr algn="ctr"/>
            <a:r>
              <a:rPr lang="en-GB"/>
              <a:t>Poet’s message / mood</a:t>
            </a:r>
          </a:p>
          <a:p>
            <a:pPr algn="ctr"/>
            <a:r>
              <a:rPr lang="en-GB"/>
              <a:t>Structure</a:t>
            </a:r>
          </a:p>
          <a:p>
            <a:pPr algn="ctr"/>
            <a:r>
              <a:rPr lang="en-GB"/>
              <a:t>3 key quotes / </a:t>
            </a:r>
          </a:p>
          <a:p>
            <a:pPr algn="ctr"/>
            <a:r>
              <a:rPr lang="en-GB"/>
              <a:t>devices/images and effect</a:t>
            </a:r>
          </a:p>
        </p:txBody>
      </p:sp>
    </p:spTree>
    <p:extLst>
      <p:ext uri="{BB962C8B-B14F-4D97-AF65-F5344CB8AC3E}">
        <p14:creationId xmlns:p14="http://schemas.microsoft.com/office/powerpoint/2010/main" val="82841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C2EE-FD52-D238-2D6B-579B6E21109F}"/>
              </a:ext>
            </a:extLst>
          </p:cNvPr>
          <p:cNvSpPr>
            <a:spLocks noGrp="1"/>
          </p:cNvSpPr>
          <p:nvPr>
            <p:ph type="title"/>
          </p:nvPr>
        </p:nvSpPr>
        <p:spPr>
          <a:xfrm>
            <a:off x="838201" y="643467"/>
            <a:ext cx="3888526" cy="1800526"/>
          </a:xfrm>
        </p:spPr>
        <p:txBody>
          <a:bodyPr>
            <a:normAutofit/>
          </a:bodyPr>
          <a:lstStyle/>
          <a:p>
            <a:r>
              <a:rPr lang="en-GB" b="1" u="sng"/>
              <a:t>Online resources</a:t>
            </a:r>
          </a:p>
        </p:txBody>
      </p:sp>
      <p:sp>
        <p:nvSpPr>
          <p:cNvPr id="3" name="Content Placeholder 2">
            <a:extLst>
              <a:ext uri="{FF2B5EF4-FFF2-40B4-BE49-F238E27FC236}">
                <a16:creationId xmlns:a16="http://schemas.microsoft.com/office/drawing/2014/main" id="{25C29BB0-79A3-E5C1-56BE-A369068453ED}"/>
              </a:ext>
            </a:extLst>
          </p:cNvPr>
          <p:cNvSpPr>
            <a:spLocks noGrp="1"/>
          </p:cNvSpPr>
          <p:nvPr>
            <p:ph idx="1"/>
          </p:nvPr>
        </p:nvSpPr>
        <p:spPr>
          <a:xfrm>
            <a:off x="7660005" y="3304418"/>
            <a:ext cx="3888528" cy="3553581"/>
          </a:xfrm>
        </p:spPr>
        <p:txBody>
          <a:bodyPr>
            <a:normAutofit/>
          </a:bodyPr>
          <a:lstStyle/>
          <a:p>
            <a:pPr marL="0" indent="0">
              <a:buNone/>
            </a:pPr>
            <a:r>
              <a:rPr lang="en-GB" sz="2000"/>
              <a:t>Mr Bruff videos (Lit and Lang)</a:t>
            </a:r>
          </a:p>
          <a:p>
            <a:pPr marL="0" indent="0">
              <a:buNone/>
            </a:pPr>
            <a:r>
              <a:rPr lang="en-GB" sz="2000"/>
              <a:t>Mr Salles videos (Grades 7-9)</a:t>
            </a:r>
          </a:p>
          <a:p>
            <a:pPr marL="0" indent="0">
              <a:buNone/>
            </a:pPr>
            <a:endParaRPr lang="en-GB" sz="2000"/>
          </a:p>
        </p:txBody>
      </p:sp>
      <p:pic>
        <p:nvPicPr>
          <p:cNvPr id="5" name="Picture 4">
            <a:extLst>
              <a:ext uri="{FF2B5EF4-FFF2-40B4-BE49-F238E27FC236}">
                <a16:creationId xmlns:a16="http://schemas.microsoft.com/office/drawing/2014/main" id="{2B0AB507-439B-5E06-ECDC-F7DF6FB37365}"/>
              </a:ext>
            </a:extLst>
          </p:cNvPr>
          <p:cNvPicPr>
            <a:picLocks noChangeAspect="1"/>
          </p:cNvPicPr>
          <p:nvPr/>
        </p:nvPicPr>
        <p:blipFill>
          <a:blip r:embed="rId2"/>
          <a:stretch>
            <a:fillRect/>
          </a:stretch>
        </p:blipFill>
        <p:spPr>
          <a:xfrm>
            <a:off x="6800986" y="658687"/>
            <a:ext cx="4747547" cy="5568970"/>
          </a:xfrm>
          <a:prstGeom prst="rect">
            <a:avLst/>
          </a:prstGeom>
        </p:spPr>
      </p:pic>
      <p:pic>
        <p:nvPicPr>
          <p:cNvPr id="7" name="Picture 6">
            <a:extLst>
              <a:ext uri="{FF2B5EF4-FFF2-40B4-BE49-F238E27FC236}">
                <a16:creationId xmlns:a16="http://schemas.microsoft.com/office/drawing/2014/main" id="{173E2298-2F61-A286-4E70-525286A4E798}"/>
              </a:ext>
            </a:extLst>
          </p:cNvPr>
          <p:cNvPicPr>
            <a:picLocks noChangeAspect="1"/>
          </p:cNvPicPr>
          <p:nvPr/>
        </p:nvPicPr>
        <p:blipFill>
          <a:blip r:embed="rId3"/>
          <a:stretch>
            <a:fillRect/>
          </a:stretch>
        </p:blipFill>
        <p:spPr>
          <a:xfrm>
            <a:off x="838201" y="2091551"/>
            <a:ext cx="4981575" cy="3228975"/>
          </a:xfrm>
          <a:prstGeom prst="rect">
            <a:avLst/>
          </a:prstGeom>
        </p:spPr>
      </p:pic>
      <p:sp>
        <p:nvSpPr>
          <p:cNvPr id="8" name="Rectangle 7">
            <a:extLst>
              <a:ext uri="{FF2B5EF4-FFF2-40B4-BE49-F238E27FC236}">
                <a16:creationId xmlns:a16="http://schemas.microsoft.com/office/drawing/2014/main" id="{2AAA9684-7A50-17F6-F163-4DD4A2A1B783}"/>
              </a:ext>
            </a:extLst>
          </p:cNvPr>
          <p:cNvSpPr/>
          <p:nvPr/>
        </p:nvSpPr>
        <p:spPr>
          <a:xfrm>
            <a:off x="851536" y="5286732"/>
            <a:ext cx="4968240" cy="111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Mr </a:t>
            </a:r>
            <a:r>
              <a:rPr lang="en-GB" sz="2000" b="1" err="1">
                <a:solidFill>
                  <a:schemeClr val="tx1"/>
                </a:solidFill>
              </a:rPr>
              <a:t>Bruff</a:t>
            </a:r>
            <a:r>
              <a:rPr lang="en-GB" sz="2000" b="1">
                <a:solidFill>
                  <a:schemeClr val="tx1"/>
                </a:solidFill>
              </a:rPr>
              <a:t> videos (Lit and Lang)</a:t>
            </a:r>
          </a:p>
          <a:p>
            <a:r>
              <a:rPr lang="en-GB" sz="2000" b="1">
                <a:solidFill>
                  <a:schemeClr val="tx1"/>
                </a:solidFill>
              </a:rPr>
              <a:t>Mr Salles videos (Grades 7-9)</a:t>
            </a:r>
          </a:p>
        </p:txBody>
      </p:sp>
      <p:pic>
        <p:nvPicPr>
          <p:cNvPr id="4" name="Picture 3">
            <a:extLst>
              <a:ext uri="{FF2B5EF4-FFF2-40B4-BE49-F238E27FC236}">
                <a16:creationId xmlns:a16="http://schemas.microsoft.com/office/drawing/2014/main" id="{B5B1233E-B7A9-5719-D1C2-E288AB211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6" name="Picture 5" descr="Hexagon banner head">
            <a:extLst>
              <a:ext uri="{FF2B5EF4-FFF2-40B4-BE49-F238E27FC236}">
                <a16:creationId xmlns:a16="http://schemas.microsoft.com/office/drawing/2014/main" id="{68FC8793-804F-C4D8-1A5C-756D837B078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9" name="Picture 8">
            <a:extLst>
              <a:ext uri="{FF2B5EF4-FFF2-40B4-BE49-F238E27FC236}">
                <a16:creationId xmlns:a16="http://schemas.microsoft.com/office/drawing/2014/main" id="{B16DDE92-D883-D29E-1AE7-A1298F1A1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139011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670"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27481" y="1316160"/>
            <a:ext cx="10515600" cy="24923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a:t>Staff will stay at the end for any questions.</a:t>
            </a:r>
          </a:p>
          <a:p>
            <a:pPr marL="457200" lvl="1" indent="0">
              <a:buNone/>
            </a:pPr>
            <a:endParaRPr lang="en-GB">
              <a:cs typeface="Calibri" panose="020F0502020204030204"/>
            </a:endParaRPr>
          </a:p>
          <a:p>
            <a:pPr lvl="1"/>
            <a:r>
              <a:rPr lang="en-GB"/>
              <a:t>This PowerPoint will be added to the school website tomorrow.</a:t>
            </a:r>
            <a:endParaRPr lang="en-GB">
              <a:cs typeface="Calibri" panose="020F0502020204030204"/>
            </a:endParaRPr>
          </a:p>
          <a:p>
            <a:pPr marL="457200" lvl="1" indent="0">
              <a:buNone/>
            </a:pPr>
            <a:endParaRPr lang="en-GB"/>
          </a:p>
          <a:p>
            <a:pPr lvl="1"/>
            <a:r>
              <a:rPr lang="en-GB"/>
              <a:t>There are no fire alarm drills; if the fire alarm does start, please follow staff to the tennis courts. </a:t>
            </a:r>
            <a:endParaRPr lang="en-GB">
              <a:cs typeface="Calibri"/>
            </a:endParaRPr>
          </a:p>
          <a:p>
            <a:pPr marL="457200" lvl="1" indent="0">
              <a:buFont typeface="Arial" panose="020B0604020202020204" pitchFamily="34" charset="0"/>
              <a:buNone/>
            </a:pPr>
            <a:endParaRPr lang="en-GB"/>
          </a:p>
        </p:txBody>
      </p:sp>
    </p:spTree>
    <p:extLst>
      <p:ext uri="{BB962C8B-B14F-4D97-AF65-F5344CB8AC3E}">
        <p14:creationId xmlns:p14="http://schemas.microsoft.com/office/powerpoint/2010/main" val="1328569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7F58-A432-DAAE-F8A7-03866EF7A8B3}"/>
              </a:ext>
            </a:extLst>
          </p:cNvPr>
          <p:cNvSpPr>
            <a:spLocks noGrp="1"/>
          </p:cNvSpPr>
          <p:nvPr>
            <p:ph type="title"/>
          </p:nvPr>
        </p:nvSpPr>
        <p:spPr>
          <a:xfrm>
            <a:off x="648929" y="629266"/>
            <a:ext cx="3505495" cy="1622321"/>
          </a:xfrm>
        </p:spPr>
        <p:txBody>
          <a:bodyPr>
            <a:normAutofit/>
          </a:bodyPr>
          <a:lstStyle/>
          <a:p>
            <a:r>
              <a:rPr lang="en-GB" b="1" u="sng"/>
              <a:t>For Language and Literature</a:t>
            </a:r>
          </a:p>
        </p:txBody>
      </p:sp>
      <p:sp>
        <p:nvSpPr>
          <p:cNvPr id="3" name="Content Placeholder 2">
            <a:extLst>
              <a:ext uri="{FF2B5EF4-FFF2-40B4-BE49-F238E27FC236}">
                <a16:creationId xmlns:a16="http://schemas.microsoft.com/office/drawing/2014/main" id="{0333EC59-C6C2-343E-7C32-A221A073AC7F}"/>
              </a:ext>
            </a:extLst>
          </p:cNvPr>
          <p:cNvSpPr>
            <a:spLocks noGrp="1"/>
          </p:cNvSpPr>
          <p:nvPr>
            <p:ph idx="1"/>
          </p:nvPr>
        </p:nvSpPr>
        <p:spPr>
          <a:xfrm>
            <a:off x="648931" y="2438400"/>
            <a:ext cx="3505494" cy="3785419"/>
          </a:xfrm>
        </p:spPr>
        <p:txBody>
          <a:bodyPr>
            <a:noAutofit/>
          </a:bodyPr>
          <a:lstStyle/>
          <a:p>
            <a:pPr marL="0" indent="0">
              <a:buNone/>
            </a:pPr>
            <a:r>
              <a:rPr lang="en-GB" sz="4400" b="1">
                <a:solidFill>
                  <a:srgbClr val="002060"/>
                </a:solidFill>
              </a:rPr>
              <a:t>aqa.org.uk</a:t>
            </a:r>
          </a:p>
          <a:p>
            <a:pPr marL="0" indent="0">
              <a:buNone/>
            </a:pPr>
            <a:endParaRPr lang="en-GB" sz="3200" b="1"/>
          </a:p>
          <a:p>
            <a:pPr marL="0" indent="0">
              <a:buNone/>
            </a:pPr>
            <a:r>
              <a:rPr lang="en-GB" sz="3200" b="1"/>
              <a:t>Past papers</a:t>
            </a:r>
          </a:p>
          <a:p>
            <a:pPr marL="0" indent="0">
              <a:buNone/>
            </a:pPr>
            <a:r>
              <a:rPr lang="en-GB" sz="3200" b="1"/>
              <a:t>Mark schemes</a:t>
            </a:r>
          </a:p>
          <a:p>
            <a:pPr marL="0" indent="0">
              <a:buNone/>
            </a:pPr>
            <a:r>
              <a:rPr lang="en-GB" sz="3200" b="1"/>
              <a:t>Examiner reports</a:t>
            </a:r>
          </a:p>
          <a:p>
            <a:pPr marL="0" indent="0">
              <a:buNone/>
            </a:pPr>
            <a:r>
              <a:rPr lang="en-GB" sz="3200" b="1"/>
              <a:t>Support materials</a:t>
            </a:r>
          </a:p>
        </p:txBody>
      </p:sp>
      <p:pic>
        <p:nvPicPr>
          <p:cNvPr id="4098" name="Picture 2" descr="Image result for practice makes permanent">
            <a:extLst>
              <a:ext uri="{FF2B5EF4-FFF2-40B4-BE49-F238E27FC236}">
                <a16:creationId xmlns:a16="http://schemas.microsoft.com/office/drawing/2014/main" id="{A9BFBECA-CF18-0241-04E0-36E1F9E059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552008"/>
            <a:ext cx="6019331" cy="37507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5EF3DEB-EE1D-3950-4D97-E9D3451BD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7576BED8-9E21-5EB3-7D98-74F1F3523F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598DDFD7-4C7C-4792-5419-92614F8D2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3812345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3AC4-A5FC-8E6D-C71F-BBD9BF93B16D}"/>
              </a:ext>
            </a:extLst>
          </p:cNvPr>
          <p:cNvSpPr>
            <a:spLocks noGrp="1"/>
          </p:cNvSpPr>
          <p:nvPr>
            <p:ph type="title"/>
          </p:nvPr>
        </p:nvSpPr>
        <p:spPr/>
        <p:txBody>
          <a:bodyPr/>
          <a:lstStyle/>
          <a:p>
            <a:r>
              <a:rPr lang="en-GB"/>
              <a:t>GCSE Maths</a:t>
            </a:r>
          </a:p>
        </p:txBody>
      </p:sp>
      <p:sp>
        <p:nvSpPr>
          <p:cNvPr id="3" name="Content Placeholder 2">
            <a:extLst>
              <a:ext uri="{FF2B5EF4-FFF2-40B4-BE49-F238E27FC236}">
                <a16:creationId xmlns:a16="http://schemas.microsoft.com/office/drawing/2014/main" id="{5A15BBF1-77BB-1A32-56E9-E4DCC30B4118}"/>
              </a:ext>
            </a:extLst>
          </p:cNvPr>
          <p:cNvSpPr>
            <a:spLocks noGrp="1"/>
          </p:cNvSpPr>
          <p:nvPr>
            <p:ph idx="1"/>
          </p:nvPr>
        </p:nvSpPr>
        <p:spPr/>
        <p:txBody>
          <a:bodyPr/>
          <a:lstStyle/>
          <a:p>
            <a:r>
              <a:rPr lang="en-GB"/>
              <a:t>3 papers – all worth 100 marks</a:t>
            </a:r>
          </a:p>
          <a:p>
            <a:pPr lvl="1"/>
            <a:r>
              <a:rPr lang="en-GB"/>
              <a:t>Paper 1 – Calculator</a:t>
            </a:r>
          </a:p>
          <a:p>
            <a:pPr lvl="1"/>
            <a:r>
              <a:rPr lang="en-GB"/>
              <a:t>Paper 2 – Non-Calculator</a:t>
            </a:r>
          </a:p>
          <a:p>
            <a:pPr lvl="1"/>
            <a:r>
              <a:rPr lang="en-GB"/>
              <a:t>Paper 3 – Calculator</a:t>
            </a:r>
          </a:p>
          <a:p>
            <a:r>
              <a:rPr lang="en-GB"/>
              <a:t>Foundation will be graded from Grade 1 up to Grade 5</a:t>
            </a:r>
          </a:p>
          <a:p>
            <a:r>
              <a:rPr lang="en-GB"/>
              <a:t>Higher will be graded from Grade 4 up to Grade 9 </a:t>
            </a:r>
          </a:p>
          <a:p>
            <a:r>
              <a:rPr lang="en-GB"/>
              <a:t>All Exam boards have the same Maths Content so you do not have to stick to one board</a:t>
            </a:r>
          </a:p>
        </p:txBody>
      </p:sp>
      <p:pic>
        <p:nvPicPr>
          <p:cNvPr id="4" name="Picture 3">
            <a:extLst>
              <a:ext uri="{FF2B5EF4-FFF2-40B4-BE49-F238E27FC236}">
                <a16:creationId xmlns:a16="http://schemas.microsoft.com/office/drawing/2014/main" id="{807D08C1-3D61-3D88-5260-A21253D1E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5B220ED0-AE9A-0877-86AC-63C0F72E0C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FBB55F90-19A7-94F7-3511-35C6A0B60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1104719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87E7F-7031-3461-0049-4CDDB3D464F5}"/>
              </a:ext>
            </a:extLst>
          </p:cNvPr>
          <p:cNvSpPr>
            <a:spLocks noGrp="1"/>
          </p:cNvSpPr>
          <p:nvPr>
            <p:ph type="title"/>
          </p:nvPr>
        </p:nvSpPr>
        <p:spPr/>
        <p:txBody>
          <a:bodyPr/>
          <a:lstStyle/>
          <a:p>
            <a:r>
              <a:rPr lang="en-GB"/>
              <a:t>GCSE Maths – Top 5 tips</a:t>
            </a:r>
          </a:p>
        </p:txBody>
      </p:sp>
      <p:sp>
        <p:nvSpPr>
          <p:cNvPr id="5" name="Content Placeholder 4">
            <a:extLst>
              <a:ext uri="{FF2B5EF4-FFF2-40B4-BE49-F238E27FC236}">
                <a16:creationId xmlns:a16="http://schemas.microsoft.com/office/drawing/2014/main" id="{5A94E7D6-B380-1ACF-C3D1-D841D35E3664}"/>
              </a:ext>
            </a:extLst>
          </p:cNvPr>
          <p:cNvSpPr>
            <a:spLocks noGrp="1"/>
          </p:cNvSpPr>
          <p:nvPr>
            <p:ph idx="1"/>
          </p:nvPr>
        </p:nvSpPr>
        <p:spPr/>
        <p:txBody>
          <a:bodyPr>
            <a:normAutofit/>
          </a:bodyPr>
          <a:lstStyle/>
          <a:p>
            <a:pPr algn="l">
              <a:buFont typeface="Arial" panose="020B0604020202020204" pitchFamily="34" charset="0"/>
              <a:buChar char="•"/>
            </a:pPr>
            <a:r>
              <a:rPr lang="en-GB" b="0" i="0">
                <a:solidFill>
                  <a:srgbClr val="132120"/>
                </a:solidFill>
                <a:effectLst/>
                <a:latin typeface="-apple-system"/>
              </a:rPr>
              <a:t>Tip 1: The best way to revise GCSE Maths is to DO Maths</a:t>
            </a:r>
          </a:p>
          <a:p>
            <a:pPr algn="l">
              <a:buFont typeface="Arial" panose="020B0604020202020204" pitchFamily="34" charset="0"/>
              <a:buChar char="•"/>
            </a:pPr>
            <a:r>
              <a:rPr lang="en-GB" b="0" i="0">
                <a:solidFill>
                  <a:srgbClr val="132120"/>
                </a:solidFill>
                <a:effectLst/>
                <a:latin typeface="-apple-system"/>
              </a:rPr>
              <a:t>Tip 2: Revise lots of different topics in rotation</a:t>
            </a:r>
          </a:p>
          <a:p>
            <a:pPr algn="l">
              <a:buFont typeface="Arial" panose="020B0604020202020204" pitchFamily="34" charset="0"/>
              <a:buChar char="•"/>
            </a:pPr>
            <a:r>
              <a:rPr lang="en-GB" b="0" i="0">
                <a:solidFill>
                  <a:srgbClr val="132120"/>
                </a:solidFill>
                <a:effectLst/>
                <a:latin typeface="-apple-system"/>
              </a:rPr>
              <a:t>Tip 3: Try some exam questions, fill in the gaps, then go back and try again</a:t>
            </a:r>
          </a:p>
          <a:p>
            <a:pPr algn="l">
              <a:buFont typeface="Arial" panose="020B0604020202020204" pitchFamily="34" charset="0"/>
              <a:buChar char="•"/>
            </a:pPr>
            <a:r>
              <a:rPr lang="en-GB" b="0" i="0">
                <a:solidFill>
                  <a:srgbClr val="132120"/>
                </a:solidFill>
                <a:effectLst/>
                <a:latin typeface="-apple-system"/>
              </a:rPr>
              <a:t>Tip 4: Understand the mark scheme</a:t>
            </a:r>
          </a:p>
          <a:p>
            <a:pPr algn="l">
              <a:buFont typeface="Arial" panose="020B0604020202020204" pitchFamily="34" charset="0"/>
              <a:buChar char="•"/>
            </a:pPr>
            <a:r>
              <a:rPr lang="en-GB" b="0" i="0">
                <a:solidFill>
                  <a:srgbClr val="132120"/>
                </a:solidFill>
                <a:effectLst/>
                <a:latin typeface="-apple-system"/>
              </a:rPr>
              <a:t>Tip </a:t>
            </a:r>
            <a:r>
              <a:rPr lang="en-GB">
                <a:solidFill>
                  <a:srgbClr val="132120"/>
                </a:solidFill>
                <a:latin typeface="-apple-system"/>
              </a:rPr>
              <a:t>5</a:t>
            </a:r>
            <a:r>
              <a:rPr lang="en-GB" b="0" i="0">
                <a:solidFill>
                  <a:srgbClr val="132120"/>
                </a:solidFill>
                <a:effectLst/>
                <a:latin typeface="-apple-system"/>
              </a:rPr>
              <a:t>: Don't overdo it!</a:t>
            </a:r>
          </a:p>
          <a:p>
            <a:endParaRPr lang="en-GB"/>
          </a:p>
        </p:txBody>
      </p:sp>
      <p:pic>
        <p:nvPicPr>
          <p:cNvPr id="2" name="Picture 1">
            <a:extLst>
              <a:ext uri="{FF2B5EF4-FFF2-40B4-BE49-F238E27FC236}">
                <a16:creationId xmlns:a16="http://schemas.microsoft.com/office/drawing/2014/main" id="{E4113DE1-C40E-167C-9523-4BE02263D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3" name="Picture 2" descr="Hexagon banner head">
            <a:extLst>
              <a:ext uri="{FF2B5EF4-FFF2-40B4-BE49-F238E27FC236}">
                <a16:creationId xmlns:a16="http://schemas.microsoft.com/office/drawing/2014/main" id="{7C2C8499-B4F8-4300-866A-83B00A1653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D295E7B8-AA9D-8857-E149-090D789FC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4043946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4BBE-10AE-92E9-126C-DABA0FC142CC}"/>
              </a:ext>
            </a:extLst>
          </p:cNvPr>
          <p:cNvSpPr>
            <a:spLocks noGrp="1"/>
          </p:cNvSpPr>
          <p:nvPr>
            <p:ph type="title"/>
          </p:nvPr>
        </p:nvSpPr>
        <p:spPr/>
        <p:txBody>
          <a:bodyPr/>
          <a:lstStyle/>
          <a:p>
            <a:r>
              <a:rPr lang="en-GB"/>
              <a:t>Calculators</a:t>
            </a:r>
          </a:p>
        </p:txBody>
      </p:sp>
      <p:sp>
        <p:nvSpPr>
          <p:cNvPr id="3" name="Content Placeholder 2">
            <a:extLst>
              <a:ext uri="{FF2B5EF4-FFF2-40B4-BE49-F238E27FC236}">
                <a16:creationId xmlns:a16="http://schemas.microsoft.com/office/drawing/2014/main" id="{5BAC45E0-93ED-5D3E-C9B7-C16F072957B1}"/>
              </a:ext>
            </a:extLst>
          </p:cNvPr>
          <p:cNvSpPr>
            <a:spLocks noGrp="1"/>
          </p:cNvSpPr>
          <p:nvPr>
            <p:ph idx="1"/>
          </p:nvPr>
        </p:nvSpPr>
        <p:spPr/>
        <p:txBody>
          <a:bodyPr/>
          <a:lstStyle/>
          <a:p>
            <a:r>
              <a:rPr lang="en-GB"/>
              <a:t>76% of the questions are Calculator questions … It makes sense to have and know your calculator.</a:t>
            </a:r>
          </a:p>
          <a:p>
            <a:r>
              <a:rPr lang="en-GB"/>
              <a:t>We recommend the Casio FX83 GTX or FX85 GTX </a:t>
            </a:r>
          </a:p>
        </p:txBody>
      </p:sp>
      <p:pic>
        <p:nvPicPr>
          <p:cNvPr id="5" name="Picture 4">
            <a:extLst>
              <a:ext uri="{FF2B5EF4-FFF2-40B4-BE49-F238E27FC236}">
                <a16:creationId xmlns:a16="http://schemas.microsoft.com/office/drawing/2014/main" id="{793C9A2A-BAC5-DB75-6814-3C28C98720B8}"/>
              </a:ext>
            </a:extLst>
          </p:cNvPr>
          <p:cNvPicPr>
            <a:picLocks noChangeAspect="1"/>
          </p:cNvPicPr>
          <p:nvPr/>
        </p:nvPicPr>
        <p:blipFill>
          <a:blip r:embed="rId2"/>
          <a:stretch>
            <a:fillRect/>
          </a:stretch>
        </p:blipFill>
        <p:spPr>
          <a:xfrm>
            <a:off x="9101560" y="2398522"/>
            <a:ext cx="1881158" cy="3778441"/>
          </a:xfrm>
          <a:prstGeom prst="rect">
            <a:avLst/>
          </a:prstGeom>
        </p:spPr>
      </p:pic>
      <p:pic>
        <p:nvPicPr>
          <p:cNvPr id="4" name="Picture 3">
            <a:extLst>
              <a:ext uri="{FF2B5EF4-FFF2-40B4-BE49-F238E27FC236}">
                <a16:creationId xmlns:a16="http://schemas.microsoft.com/office/drawing/2014/main" id="{758BAC68-AD16-41C0-4807-E834955C9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6" name="Picture 5" descr="Hexagon banner head">
            <a:extLst>
              <a:ext uri="{FF2B5EF4-FFF2-40B4-BE49-F238E27FC236}">
                <a16:creationId xmlns:a16="http://schemas.microsoft.com/office/drawing/2014/main" id="{D8F86763-60D5-1E1F-D719-FAE52F09E1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7" name="Picture 6">
            <a:extLst>
              <a:ext uri="{FF2B5EF4-FFF2-40B4-BE49-F238E27FC236}">
                <a16:creationId xmlns:a16="http://schemas.microsoft.com/office/drawing/2014/main" id="{67754280-4148-3ACB-5427-93FE3ABA7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1852821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A6D2-E925-2D95-5001-7C7383DB08DD}"/>
              </a:ext>
            </a:extLst>
          </p:cNvPr>
          <p:cNvSpPr>
            <a:spLocks noGrp="1"/>
          </p:cNvSpPr>
          <p:nvPr>
            <p:ph type="title"/>
          </p:nvPr>
        </p:nvSpPr>
        <p:spPr>
          <a:xfrm>
            <a:off x="510281" y="795089"/>
            <a:ext cx="7886700" cy="844181"/>
          </a:xfrm>
        </p:spPr>
        <p:txBody>
          <a:bodyPr/>
          <a:lstStyle/>
          <a:p>
            <a:r>
              <a:rPr lang="en-GB" b="1"/>
              <a:t>How to revise in Science</a:t>
            </a:r>
          </a:p>
        </p:txBody>
      </p:sp>
      <p:sp>
        <p:nvSpPr>
          <p:cNvPr id="3" name="Content Placeholder 2">
            <a:extLst>
              <a:ext uri="{FF2B5EF4-FFF2-40B4-BE49-F238E27FC236}">
                <a16:creationId xmlns:a16="http://schemas.microsoft.com/office/drawing/2014/main" id="{B5B53330-8ADD-7E1B-661B-22B79C85A80E}"/>
              </a:ext>
            </a:extLst>
          </p:cNvPr>
          <p:cNvSpPr>
            <a:spLocks noGrp="1"/>
          </p:cNvSpPr>
          <p:nvPr>
            <p:ph idx="1"/>
          </p:nvPr>
        </p:nvSpPr>
        <p:spPr>
          <a:xfrm>
            <a:off x="408373" y="1825625"/>
            <a:ext cx="11452194" cy="4779891"/>
          </a:xfrm>
        </p:spPr>
        <p:txBody>
          <a:bodyPr>
            <a:normAutofit/>
          </a:bodyPr>
          <a:lstStyle/>
          <a:p>
            <a:pPr marL="514350" indent="-514350">
              <a:buFont typeface="+mj-lt"/>
              <a:buAutoNum type="arabicPeriod"/>
            </a:pPr>
            <a:r>
              <a:rPr lang="en-GB"/>
              <a:t>Start with something! This could be the specification (wordy!) a revision guide, checklists</a:t>
            </a:r>
          </a:p>
          <a:p>
            <a:pPr marL="514350" indent="-514350">
              <a:buFont typeface="+mj-lt"/>
              <a:buAutoNum type="arabicPeriod"/>
            </a:pPr>
            <a:r>
              <a:rPr lang="en-GB">
                <a:solidFill>
                  <a:srgbClr val="FF0000"/>
                </a:solidFill>
              </a:rPr>
              <a:t>A revision schedule </a:t>
            </a:r>
            <a:r>
              <a:rPr lang="en-GB" b="1">
                <a:solidFill>
                  <a:srgbClr val="FF0000"/>
                </a:solidFill>
              </a:rPr>
              <a:t>is </a:t>
            </a:r>
            <a:r>
              <a:rPr lang="en-GB">
                <a:solidFill>
                  <a:srgbClr val="FF0000"/>
                </a:solidFill>
              </a:rPr>
              <a:t>useful, but be aware it can be demotivating if they don’t stick to this- maybe something informal/less stringent than “30mins Biology every Tuesday”- works for some, not for others. </a:t>
            </a:r>
          </a:p>
          <a:p>
            <a:pPr marL="514350" indent="-514350">
              <a:buFont typeface="+mj-lt"/>
              <a:buAutoNum type="arabicPeriod"/>
            </a:pPr>
            <a:r>
              <a:rPr lang="en-GB"/>
              <a:t>Alternating revision resources- hard copies, but also making use of Seneca, </a:t>
            </a:r>
            <a:r>
              <a:rPr lang="en-GB" err="1"/>
              <a:t>GCSEpod</a:t>
            </a:r>
            <a:r>
              <a:rPr lang="en-GB"/>
              <a:t>, and </a:t>
            </a:r>
            <a:r>
              <a:rPr lang="en-GB" err="1"/>
              <a:t>youtube</a:t>
            </a:r>
            <a:r>
              <a:rPr lang="en-GB"/>
              <a:t>!</a:t>
            </a:r>
          </a:p>
          <a:p>
            <a:pPr marL="514350" indent="-514350">
              <a:buFont typeface="+mj-lt"/>
              <a:buAutoNum type="arabicPeriod"/>
            </a:pPr>
            <a:r>
              <a:rPr lang="en-GB">
                <a:solidFill>
                  <a:srgbClr val="FF0000"/>
                </a:solidFill>
              </a:rPr>
              <a:t>Revision cards/recall. Daily/weekly/monthly. Cornell notes.</a:t>
            </a:r>
          </a:p>
          <a:p>
            <a:pPr marL="514350" indent="-514350">
              <a:buFont typeface="+mj-lt"/>
              <a:buAutoNum type="arabicPeriod"/>
            </a:pPr>
            <a:r>
              <a:rPr lang="en-GB"/>
              <a:t>See my email on 13</a:t>
            </a:r>
            <a:r>
              <a:rPr lang="en-GB" baseline="30000"/>
              <a:t>th</a:t>
            </a:r>
            <a:r>
              <a:rPr lang="en-GB"/>
              <a:t> Jan for links to all the above!</a:t>
            </a:r>
          </a:p>
          <a:p>
            <a:pPr marL="514350" indent="-514350">
              <a:buFont typeface="+mj-lt"/>
              <a:buAutoNum type="arabicPeriod"/>
            </a:pPr>
            <a:endParaRPr lang="en-GB"/>
          </a:p>
        </p:txBody>
      </p:sp>
      <p:pic>
        <p:nvPicPr>
          <p:cNvPr id="8" name="Picture 7">
            <a:extLst>
              <a:ext uri="{FF2B5EF4-FFF2-40B4-BE49-F238E27FC236}">
                <a16:creationId xmlns:a16="http://schemas.microsoft.com/office/drawing/2014/main" id="{C84EE0AB-779D-4079-0C76-9E8140490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9" name="Picture 8" descr="Hexagon banner head">
            <a:extLst>
              <a:ext uri="{FF2B5EF4-FFF2-40B4-BE49-F238E27FC236}">
                <a16:creationId xmlns:a16="http://schemas.microsoft.com/office/drawing/2014/main" id="{72A5AB39-055E-368F-205B-82BE4A6F47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10" name="Picture 9">
            <a:extLst>
              <a:ext uri="{FF2B5EF4-FFF2-40B4-BE49-F238E27FC236}">
                <a16:creationId xmlns:a16="http://schemas.microsoft.com/office/drawing/2014/main" id="{50F32AA5-8B15-AA02-976C-AD7D51168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105811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D3E135-AB1E-63C9-BE31-9E91BE5479FD}"/>
              </a:ext>
            </a:extLst>
          </p:cNvPr>
          <p:cNvSpPr/>
          <p:nvPr/>
        </p:nvSpPr>
        <p:spPr>
          <a:xfrm>
            <a:off x="705034" y="781107"/>
            <a:ext cx="8252693" cy="1546577"/>
          </a:xfrm>
          <a:prstGeom prst="rect">
            <a:avLst/>
          </a:prstGeom>
          <a:noFill/>
        </p:spPr>
        <p:txBody>
          <a:bodyPr wrap="square" lIns="68580" tIns="34290" rIns="68580" bIns="34290">
            <a:spAutoFit/>
          </a:bodyPr>
          <a:lstStyle/>
          <a:p>
            <a:pPr algn="ctr"/>
            <a:r>
              <a:rPr lang="en-GB" sz="4800">
                <a:ln w="0"/>
                <a:solidFill>
                  <a:schemeClr val="accent1"/>
                </a:solidFill>
                <a:effectLst>
                  <a:outerShdw blurRad="38100" dist="25400" dir="5400000" algn="ctr" rotWithShape="0">
                    <a:srgbClr val="6E747A">
                      <a:alpha val="43000"/>
                    </a:srgbClr>
                  </a:outerShdw>
                </a:effectLst>
              </a:rPr>
              <a:t>Science revision sessions </a:t>
            </a:r>
          </a:p>
          <a:p>
            <a:pPr algn="ctr"/>
            <a:r>
              <a:rPr lang="en-GB" sz="4800">
                <a:ln w="0"/>
                <a:solidFill>
                  <a:schemeClr val="accent1"/>
                </a:solidFill>
                <a:effectLst>
                  <a:outerShdw blurRad="38100" dist="25400" dir="5400000" algn="ctr" rotWithShape="0">
                    <a:srgbClr val="6E747A">
                      <a:alpha val="43000"/>
                    </a:srgbClr>
                  </a:outerShdw>
                </a:effectLst>
              </a:rPr>
              <a:t>Jan-June 2023</a:t>
            </a:r>
          </a:p>
        </p:txBody>
      </p:sp>
      <p:graphicFrame>
        <p:nvGraphicFramePr>
          <p:cNvPr id="12" name="Table 12">
            <a:extLst>
              <a:ext uri="{FF2B5EF4-FFF2-40B4-BE49-F238E27FC236}">
                <a16:creationId xmlns:a16="http://schemas.microsoft.com/office/drawing/2014/main" id="{657C9080-0771-E1E8-2089-1E6EBE2BC805}"/>
              </a:ext>
            </a:extLst>
          </p:cNvPr>
          <p:cNvGraphicFramePr>
            <a:graphicFrameLocks noGrp="1"/>
          </p:cNvGraphicFramePr>
          <p:nvPr/>
        </p:nvGraphicFramePr>
        <p:xfrm>
          <a:off x="1762731" y="2259333"/>
          <a:ext cx="8666538" cy="4505626"/>
        </p:xfrm>
        <a:graphic>
          <a:graphicData uri="http://schemas.openxmlformats.org/drawingml/2006/table">
            <a:tbl>
              <a:tblPr firstRow="1" bandRow="1">
                <a:tableStyleId>{5940675A-B579-460E-94D1-54222C63F5DA}</a:tableStyleId>
              </a:tblPr>
              <a:tblGrid>
                <a:gridCol w="2436230">
                  <a:extLst>
                    <a:ext uri="{9D8B030D-6E8A-4147-A177-3AD203B41FA5}">
                      <a16:colId xmlns:a16="http://schemas.microsoft.com/office/drawing/2014/main" val="102060641"/>
                    </a:ext>
                  </a:extLst>
                </a:gridCol>
                <a:gridCol w="2169994">
                  <a:extLst>
                    <a:ext uri="{9D8B030D-6E8A-4147-A177-3AD203B41FA5}">
                      <a16:colId xmlns:a16="http://schemas.microsoft.com/office/drawing/2014/main" val="3555869734"/>
                    </a:ext>
                  </a:extLst>
                </a:gridCol>
                <a:gridCol w="4060314">
                  <a:extLst>
                    <a:ext uri="{9D8B030D-6E8A-4147-A177-3AD203B41FA5}">
                      <a16:colId xmlns:a16="http://schemas.microsoft.com/office/drawing/2014/main" val="1995691107"/>
                    </a:ext>
                  </a:extLst>
                </a:gridCol>
              </a:tblGrid>
              <a:tr h="494494">
                <a:tc>
                  <a:txBody>
                    <a:bodyPr/>
                    <a:lstStyle/>
                    <a:p>
                      <a:r>
                        <a:rPr lang="en-GB" sz="2400" b="1"/>
                        <a:t>Subject</a:t>
                      </a:r>
                    </a:p>
                  </a:txBody>
                  <a:tcPr marL="68580" marR="68580" marT="34290" marB="34290"/>
                </a:tc>
                <a:tc>
                  <a:txBody>
                    <a:bodyPr/>
                    <a:lstStyle/>
                    <a:p>
                      <a:r>
                        <a:rPr lang="en-GB" sz="2400" b="1"/>
                        <a:t>Teacher</a:t>
                      </a:r>
                    </a:p>
                  </a:txBody>
                  <a:tcPr marL="68580" marR="68580" marT="34290" marB="34290"/>
                </a:tc>
                <a:tc>
                  <a:txBody>
                    <a:bodyPr/>
                    <a:lstStyle/>
                    <a:p>
                      <a:r>
                        <a:rPr lang="en-GB" sz="2400" b="1"/>
                        <a:t>Time and place</a:t>
                      </a:r>
                    </a:p>
                  </a:txBody>
                  <a:tcPr marL="68580" marR="68580" marT="34290" marB="34290"/>
                </a:tc>
                <a:extLst>
                  <a:ext uri="{0D108BD9-81ED-4DB2-BD59-A6C34878D82A}">
                    <a16:rowId xmlns:a16="http://schemas.microsoft.com/office/drawing/2014/main" val="1308409639"/>
                  </a:ext>
                </a:extLst>
              </a:tr>
              <a:tr h="1107053">
                <a:tc>
                  <a:txBody>
                    <a:bodyPr/>
                    <a:lstStyle/>
                    <a:p>
                      <a:r>
                        <a:rPr lang="en-GB" sz="2300" b="0"/>
                        <a:t>Chemistry</a:t>
                      </a:r>
                    </a:p>
                  </a:txBody>
                  <a:tcPr marL="68580" marR="68580" marT="34290" marB="34290"/>
                </a:tc>
                <a:tc>
                  <a:txBody>
                    <a:bodyPr/>
                    <a:lstStyle/>
                    <a:p>
                      <a:r>
                        <a:rPr lang="en-GB" sz="2300" b="0"/>
                        <a:t>Mrs Horton</a:t>
                      </a:r>
                    </a:p>
                    <a:p>
                      <a:endParaRPr lang="en-GB" sz="2300" b="1"/>
                    </a:p>
                    <a:p>
                      <a:r>
                        <a:rPr lang="en-GB" sz="2300" b="1"/>
                        <a:t>Mr Langan</a:t>
                      </a:r>
                    </a:p>
                  </a:txBody>
                  <a:tcPr marL="68580" marR="68580" marT="34290" marB="34290"/>
                </a:tc>
                <a:tc>
                  <a:txBody>
                    <a:bodyPr/>
                    <a:lstStyle/>
                    <a:p>
                      <a:r>
                        <a:rPr lang="en-GB" sz="2300"/>
                        <a:t>Tuesday lunch and after school (until 4) </a:t>
                      </a:r>
                      <a:r>
                        <a:rPr lang="en-GB" sz="2300" b="0"/>
                        <a:t>T24</a:t>
                      </a:r>
                    </a:p>
                    <a:p>
                      <a:r>
                        <a:rPr lang="en-GB" sz="2300" b="1"/>
                        <a:t>Thursday Lunch T25 (separates)</a:t>
                      </a:r>
                    </a:p>
                  </a:txBody>
                  <a:tcPr marL="68580" marR="68580" marT="34290" marB="34290"/>
                </a:tc>
                <a:extLst>
                  <a:ext uri="{0D108BD9-81ED-4DB2-BD59-A6C34878D82A}">
                    <a16:rowId xmlns:a16="http://schemas.microsoft.com/office/drawing/2014/main" val="3158155449"/>
                  </a:ext>
                </a:extLst>
              </a:tr>
              <a:tr h="759742">
                <a:tc>
                  <a:txBody>
                    <a:bodyPr/>
                    <a:lstStyle/>
                    <a:p>
                      <a:r>
                        <a:rPr lang="en-GB" sz="2300"/>
                        <a:t>Biology</a:t>
                      </a:r>
                    </a:p>
                  </a:txBody>
                  <a:tcPr marL="68580" marR="68580" marT="34290" marB="34290"/>
                </a:tc>
                <a:tc>
                  <a:txBody>
                    <a:bodyPr/>
                    <a:lstStyle/>
                    <a:p>
                      <a:r>
                        <a:rPr lang="en-GB" sz="2300"/>
                        <a:t>Mr Langan</a:t>
                      </a:r>
                    </a:p>
                  </a:txBody>
                  <a:tcPr marL="68580" marR="68580" marT="34290" marB="34290"/>
                </a:tc>
                <a:tc>
                  <a:txBody>
                    <a:bodyPr/>
                    <a:lstStyle/>
                    <a:p>
                      <a:r>
                        <a:rPr lang="en-GB" sz="2300"/>
                        <a:t>Wednesday lunch </a:t>
                      </a:r>
                      <a:r>
                        <a:rPr lang="en-GB" sz="2300" b="1"/>
                        <a:t>T25</a:t>
                      </a:r>
                    </a:p>
                    <a:p>
                      <a:r>
                        <a:rPr lang="en-GB" sz="2300" b="0"/>
                        <a:t>Thursday after school (until 4)</a:t>
                      </a:r>
                    </a:p>
                  </a:txBody>
                  <a:tcPr marL="68580" marR="68580" marT="34290" marB="34290"/>
                </a:tc>
                <a:extLst>
                  <a:ext uri="{0D108BD9-81ED-4DB2-BD59-A6C34878D82A}">
                    <a16:rowId xmlns:a16="http://schemas.microsoft.com/office/drawing/2014/main" val="3674349688"/>
                  </a:ext>
                </a:extLst>
              </a:tr>
              <a:tr h="494494">
                <a:tc>
                  <a:txBody>
                    <a:bodyPr/>
                    <a:lstStyle/>
                    <a:p>
                      <a:r>
                        <a:rPr lang="en-GB" sz="2300"/>
                        <a:t>Physics</a:t>
                      </a:r>
                    </a:p>
                  </a:txBody>
                  <a:tcPr marL="68580" marR="68580" marT="34290" marB="34290"/>
                </a:tc>
                <a:tc>
                  <a:txBody>
                    <a:bodyPr/>
                    <a:lstStyle/>
                    <a:p>
                      <a:r>
                        <a:rPr lang="en-GB" sz="2300"/>
                        <a:t>Mr Hudson</a:t>
                      </a:r>
                    </a:p>
                  </a:txBody>
                  <a:tcPr marL="68580" marR="68580" marT="34290" marB="34290"/>
                </a:tc>
                <a:tc>
                  <a:txBody>
                    <a:bodyPr/>
                    <a:lstStyle/>
                    <a:p>
                      <a:r>
                        <a:rPr lang="en-GB" sz="2300"/>
                        <a:t>Tuesday lunch </a:t>
                      </a:r>
                      <a:r>
                        <a:rPr lang="en-GB" sz="2300" b="1"/>
                        <a:t>T15</a:t>
                      </a:r>
                    </a:p>
                  </a:txBody>
                  <a:tcPr marL="68580" marR="68580" marT="34290" marB="34290"/>
                </a:tc>
                <a:extLst>
                  <a:ext uri="{0D108BD9-81ED-4DB2-BD59-A6C34878D82A}">
                    <a16:rowId xmlns:a16="http://schemas.microsoft.com/office/drawing/2014/main" val="2433319720"/>
                  </a:ext>
                </a:extLst>
              </a:tr>
              <a:tr h="1626878">
                <a:tc>
                  <a:txBody>
                    <a:bodyPr/>
                    <a:lstStyle/>
                    <a:p>
                      <a:r>
                        <a:rPr lang="en-GB" sz="2300"/>
                        <a:t>Drop in- any small queries or questions/1:1 support</a:t>
                      </a:r>
                    </a:p>
                  </a:txBody>
                  <a:tcPr marL="68580" marR="68580" marT="34290" marB="34290"/>
                </a:tc>
                <a:tc>
                  <a:txBody>
                    <a:bodyPr/>
                    <a:lstStyle/>
                    <a:p>
                      <a:r>
                        <a:rPr lang="en-GB" sz="2300"/>
                        <a:t>Mr Langan/Mrs Horton</a:t>
                      </a:r>
                    </a:p>
                  </a:txBody>
                  <a:tcPr marL="68580" marR="68580" marT="34290" marB="34290"/>
                </a:tc>
                <a:tc>
                  <a:txBody>
                    <a:bodyPr/>
                    <a:lstStyle/>
                    <a:p>
                      <a:r>
                        <a:rPr lang="en-GB" sz="2300"/>
                        <a:t>Mr Langan- Monday lunch </a:t>
                      </a:r>
                      <a:r>
                        <a:rPr lang="en-GB" sz="2300" b="1"/>
                        <a:t>T25</a:t>
                      </a:r>
                    </a:p>
                    <a:p>
                      <a:endParaRPr lang="en-GB" sz="2300"/>
                    </a:p>
                    <a:p>
                      <a:r>
                        <a:rPr lang="en-GB" sz="2300"/>
                        <a:t>Mrs Horton- Friday lunch </a:t>
                      </a:r>
                      <a:r>
                        <a:rPr lang="en-GB" sz="2300" b="1"/>
                        <a:t>T24</a:t>
                      </a:r>
                    </a:p>
                  </a:txBody>
                  <a:tcPr marL="68580" marR="68580" marT="34290" marB="34290"/>
                </a:tc>
                <a:extLst>
                  <a:ext uri="{0D108BD9-81ED-4DB2-BD59-A6C34878D82A}">
                    <a16:rowId xmlns:a16="http://schemas.microsoft.com/office/drawing/2014/main" val="425717814"/>
                  </a:ext>
                </a:extLst>
              </a:tr>
            </a:tbl>
          </a:graphicData>
        </a:graphic>
      </p:graphicFrame>
      <p:pic>
        <p:nvPicPr>
          <p:cNvPr id="1026" name="Picture 2" descr="Science Research Images - Free Download on Freepik">
            <a:extLst>
              <a:ext uri="{FF2B5EF4-FFF2-40B4-BE49-F238E27FC236}">
                <a16:creationId xmlns:a16="http://schemas.microsoft.com/office/drawing/2014/main" id="{2877288C-0404-EF9F-56C8-D6FD15C49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684" y="781106"/>
            <a:ext cx="2180233" cy="14530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FA34A24-8B60-D602-9606-A0C956EA0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3" name="Picture 2" descr="Hexagon banner head">
            <a:extLst>
              <a:ext uri="{FF2B5EF4-FFF2-40B4-BE49-F238E27FC236}">
                <a16:creationId xmlns:a16="http://schemas.microsoft.com/office/drawing/2014/main" id="{45EFD88B-FF5B-8FCC-6497-1F9581FC65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8" name="Picture 7">
            <a:extLst>
              <a:ext uri="{FF2B5EF4-FFF2-40B4-BE49-F238E27FC236}">
                <a16:creationId xmlns:a16="http://schemas.microsoft.com/office/drawing/2014/main" id="{F241B5A7-C973-9F4C-188D-DBFAC8C73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3686924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6ADA-B9A2-9FAC-4E5A-F6956FDCF399}"/>
              </a:ext>
            </a:extLst>
          </p:cNvPr>
          <p:cNvSpPr>
            <a:spLocks noGrp="1"/>
          </p:cNvSpPr>
          <p:nvPr>
            <p:ph type="title"/>
          </p:nvPr>
        </p:nvSpPr>
        <p:spPr>
          <a:xfrm>
            <a:off x="7098317" y="1868382"/>
            <a:ext cx="3441397" cy="1325563"/>
          </a:xfrm>
        </p:spPr>
        <p:txBody>
          <a:bodyPr>
            <a:normAutofit fontScale="90000"/>
          </a:bodyPr>
          <a:lstStyle/>
          <a:p>
            <a:r>
              <a:rPr lang="en-GB" sz="3600"/>
              <a:t>A reminder on assessment structure…</a:t>
            </a:r>
            <a:br>
              <a:rPr lang="en-GB" sz="3600"/>
            </a:br>
            <a:br>
              <a:rPr lang="en-GB" sz="3600"/>
            </a:br>
            <a:r>
              <a:rPr lang="en-GB" sz="3600"/>
              <a:t>GCSE Separate Sciences</a:t>
            </a:r>
          </a:p>
        </p:txBody>
      </p:sp>
      <p:graphicFrame>
        <p:nvGraphicFramePr>
          <p:cNvPr id="8" name="Content Placeholder 7">
            <a:extLst>
              <a:ext uri="{FF2B5EF4-FFF2-40B4-BE49-F238E27FC236}">
                <a16:creationId xmlns:a16="http://schemas.microsoft.com/office/drawing/2014/main" id="{83FA8572-65F0-4439-4496-93EACD4BB956}"/>
              </a:ext>
            </a:extLst>
          </p:cNvPr>
          <p:cNvGraphicFramePr>
            <a:graphicFrameLocks noGrp="1"/>
          </p:cNvGraphicFramePr>
          <p:nvPr>
            <p:ph idx="1"/>
            <p:extLst>
              <p:ext uri="{D42A27DB-BD31-4B8C-83A1-F6EECF244321}">
                <p14:modId xmlns:p14="http://schemas.microsoft.com/office/powerpoint/2010/main" val="2469557595"/>
              </p:ext>
            </p:extLst>
          </p:nvPr>
        </p:nvGraphicFramePr>
        <p:xfrm>
          <a:off x="1652286" y="592328"/>
          <a:ext cx="5317744" cy="6265672"/>
        </p:xfrm>
        <a:graphic>
          <a:graphicData uri="http://schemas.openxmlformats.org/drawingml/2006/table">
            <a:tbl>
              <a:tblPr firstRow="1" firstCol="1" bandRow="1">
                <a:tableStyleId>{5940675A-B579-460E-94D1-54222C63F5DA}</a:tableStyleId>
              </a:tblPr>
              <a:tblGrid>
                <a:gridCol w="974737">
                  <a:extLst>
                    <a:ext uri="{9D8B030D-6E8A-4147-A177-3AD203B41FA5}">
                      <a16:colId xmlns:a16="http://schemas.microsoft.com/office/drawing/2014/main" val="39994725"/>
                    </a:ext>
                  </a:extLst>
                </a:gridCol>
                <a:gridCol w="2283015">
                  <a:extLst>
                    <a:ext uri="{9D8B030D-6E8A-4147-A177-3AD203B41FA5}">
                      <a16:colId xmlns:a16="http://schemas.microsoft.com/office/drawing/2014/main" val="275850102"/>
                    </a:ext>
                  </a:extLst>
                </a:gridCol>
                <a:gridCol w="2059992">
                  <a:extLst>
                    <a:ext uri="{9D8B030D-6E8A-4147-A177-3AD203B41FA5}">
                      <a16:colId xmlns:a16="http://schemas.microsoft.com/office/drawing/2014/main" val="2476260459"/>
                    </a:ext>
                  </a:extLst>
                </a:gridCol>
              </a:tblGrid>
              <a:tr h="134013">
                <a:tc>
                  <a:txBody>
                    <a:bodyPr/>
                    <a:lstStyle/>
                    <a:p>
                      <a:pPr algn="l">
                        <a:lnSpc>
                          <a:spcPct val="107000"/>
                        </a:lnSpc>
                        <a:spcAft>
                          <a:spcPts val="0"/>
                        </a:spcAft>
                      </a:pPr>
                      <a:r>
                        <a:rPr lang="en-GB" sz="1050">
                          <a:effectLst/>
                        </a:rPr>
                        <a:t>Examination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Information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extLst>
                  <a:ext uri="{0D108BD9-81ED-4DB2-BD59-A6C34878D82A}">
                    <a16:rowId xmlns:a16="http://schemas.microsoft.com/office/drawing/2014/main" val="991656442"/>
                  </a:ext>
                </a:extLst>
              </a:tr>
              <a:tr h="134013">
                <a:tc>
                  <a:txBody>
                    <a:bodyPr/>
                    <a:lstStyle/>
                    <a:p>
                      <a:pPr algn="l">
                        <a:lnSpc>
                          <a:spcPct val="107000"/>
                        </a:lnSpc>
                        <a:spcAft>
                          <a:spcPts val="0"/>
                        </a:spcAft>
                      </a:pPr>
                      <a:r>
                        <a:rPr lang="en-GB" sz="1050">
                          <a:effectLst/>
                        </a:rPr>
                        <a:t>Biology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Biology units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extLst>
                  <a:ext uri="{0D108BD9-81ED-4DB2-BD59-A6C34878D82A}">
                    <a16:rowId xmlns:a16="http://schemas.microsoft.com/office/drawing/2014/main" val="3533289451"/>
                  </a:ext>
                </a:extLst>
              </a:tr>
              <a:tr h="695036">
                <a:tc>
                  <a:txBody>
                    <a:bodyPr/>
                    <a:lstStyle/>
                    <a:p>
                      <a:pPr algn="l">
                        <a:lnSpc>
                          <a:spcPct val="107000"/>
                        </a:lnSpc>
                        <a:spcAft>
                          <a:spcPts val="0"/>
                        </a:spcAft>
                      </a:pPr>
                      <a:r>
                        <a:rPr lang="en-GB" sz="1050">
                          <a:effectLst/>
                        </a:rPr>
                        <a:t>Paper 1: Breadth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Covers all Biology Chapters</a:t>
                      </a:r>
                    </a:p>
                    <a:p>
                      <a:pPr algn="l">
                        <a:lnSpc>
                          <a:spcPct val="107000"/>
                        </a:lnSpc>
                        <a:spcAft>
                          <a:spcPts val="0"/>
                        </a:spcAft>
                      </a:pPr>
                      <a:r>
                        <a:rPr lang="en-GB" sz="1050">
                          <a:effectLst/>
                        </a:rPr>
                        <a:t>• Short answer questions up to 3 marks</a:t>
                      </a:r>
                    </a:p>
                    <a:p>
                      <a:pPr algn="l">
                        <a:lnSpc>
                          <a:spcPct val="107000"/>
                        </a:lnSpc>
                        <a:spcAft>
                          <a:spcPts val="0"/>
                        </a:spcAft>
                      </a:pPr>
                      <a:r>
                        <a:rPr lang="en-GB" sz="1050">
                          <a:effectLst/>
                        </a:rPr>
                        <a:t>• 1hr 45mins</a:t>
                      </a:r>
                    </a:p>
                    <a:p>
                      <a:pPr algn="l">
                        <a:lnSpc>
                          <a:spcPct val="107000"/>
                        </a:lnSpc>
                        <a:spcAft>
                          <a:spcPts val="0"/>
                        </a:spcAft>
                      </a:pPr>
                      <a:r>
                        <a:rPr lang="en-GB" sz="1050">
                          <a:effectLst/>
                        </a:rPr>
                        <a:t>• 90 marks</a:t>
                      </a:r>
                    </a:p>
                    <a:p>
                      <a:pPr algn="l">
                        <a:lnSpc>
                          <a:spcPct val="107000"/>
                        </a:lnSpc>
                        <a:spcAft>
                          <a:spcPts val="0"/>
                        </a:spcAft>
                      </a:pPr>
                      <a:r>
                        <a:rPr lang="en-GB" sz="1050">
                          <a:effectLst/>
                        </a:rPr>
                        <a:t>• 50% weighting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rowSpan="2">
                  <a:txBody>
                    <a:bodyPr/>
                    <a:lstStyle/>
                    <a:p>
                      <a:pPr algn="l">
                        <a:lnSpc>
                          <a:spcPct val="107000"/>
                        </a:lnSpc>
                        <a:spcAft>
                          <a:spcPts val="0"/>
                        </a:spcAft>
                      </a:pPr>
                      <a:r>
                        <a:rPr lang="en-GB" sz="1050">
                          <a:effectLst/>
                        </a:rPr>
                        <a:t>B1: You and your genes </a:t>
                      </a:r>
                    </a:p>
                    <a:p>
                      <a:pPr algn="l">
                        <a:lnSpc>
                          <a:spcPct val="107000"/>
                        </a:lnSpc>
                        <a:spcAft>
                          <a:spcPts val="0"/>
                        </a:spcAft>
                      </a:pPr>
                      <a:r>
                        <a:rPr lang="en-GB" sz="1050">
                          <a:effectLst/>
                        </a:rPr>
                        <a:t>B2: Keeping healthy </a:t>
                      </a:r>
                    </a:p>
                    <a:p>
                      <a:pPr algn="l">
                        <a:lnSpc>
                          <a:spcPct val="107000"/>
                        </a:lnSpc>
                        <a:spcAft>
                          <a:spcPts val="0"/>
                        </a:spcAft>
                      </a:pPr>
                      <a:r>
                        <a:rPr lang="en-GB" sz="1050">
                          <a:effectLst/>
                        </a:rPr>
                        <a:t>B3: Living together – food and ecosystems </a:t>
                      </a:r>
                    </a:p>
                    <a:p>
                      <a:pPr algn="l">
                        <a:lnSpc>
                          <a:spcPct val="107000"/>
                        </a:lnSpc>
                        <a:spcAft>
                          <a:spcPts val="0"/>
                        </a:spcAft>
                      </a:pPr>
                      <a:r>
                        <a:rPr lang="en-GB" sz="1050">
                          <a:effectLst/>
                        </a:rPr>
                        <a:t>B4: Using food and controlling growth </a:t>
                      </a:r>
                    </a:p>
                    <a:p>
                      <a:pPr algn="l">
                        <a:lnSpc>
                          <a:spcPct val="107000"/>
                        </a:lnSpc>
                        <a:spcAft>
                          <a:spcPts val="0"/>
                        </a:spcAft>
                      </a:pPr>
                      <a:r>
                        <a:rPr lang="en-GB" sz="1050">
                          <a:effectLst/>
                        </a:rPr>
                        <a:t>B5: The human body – staying alive </a:t>
                      </a:r>
                    </a:p>
                    <a:p>
                      <a:pPr algn="l">
                        <a:lnSpc>
                          <a:spcPct val="107000"/>
                        </a:lnSpc>
                        <a:spcAft>
                          <a:spcPts val="0"/>
                        </a:spcAft>
                      </a:pPr>
                      <a:r>
                        <a:rPr lang="en-GB" sz="1050">
                          <a:effectLst/>
                        </a:rPr>
                        <a:t>B6: Life on Earth – past, present and future</a:t>
                      </a:r>
                    </a:p>
                    <a:p>
                      <a:pPr algn="l">
                        <a:lnSpc>
                          <a:spcPct val="107000"/>
                        </a:lnSpc>
                        <a:spcAft>
                          <a:spcPts val="0"/>
                        </a:spcAft>
                      </a:pPr>
                      <a:r>
                        <a:rPr lang="en-GB" sz="1050">
                          <a:effectLst/>
                        </a:rPr>
                        <a:t>B7: Ideas about science (All years)</a:t>
                      </a:r>
                    </a:p>
                    <a:p>
                      <a:pPr algn="l">
                        <a:lnSpc>
                          <a:spcPct val="107000"/>
                        </a:lnSpc>
                        <a:spcAft>
                          <a:spcPts val="0"/>
                        </a:spcAft>
                      </a:pPr>
                      <a:r>
                        <a:rPr lang="en-GB" sz="1050">
                          <a:effectLst/>
                        </a:rPr>
                        <a:t>B8: Practical skills (All years)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extLst>
                  <a:ext uri="{0D108BD9-81ED-4DB2-BD59-A6C34878D82A}">
                    <a16:rowId xmlns:a16="http://schemas.microsoft.com/office/drawing/2014/main" val="2405763195"/>
                  </a:ext>
                </a:extLst>
              </a:tr>
              <a:tr h="841534">
                <a:tc>
                  <a:txBody>
                    <a:bodyPr/>
                    <a:lstStyle/>
                    <a:p>
                      <a:pPr algn="l">
                        <a:lnSpc>
                          <a:spcPct val="107000"/>
                        </a:lnSpc>
                        <a:spcAft>
                          <a:spcPts val="0"/>
                        </a:spcAft>
                      </a:pPr>
                      <a:r>
                        <a:rPr lang="en-GB" sz="1050">
                          <a:effectLst/>
                        </a:rPr>
                        <a:t>Paper 2: Depth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Covers all Biology Chapters• Structured questions including extended writing</a:t>
                      </a:r>
                    </a:p>
                    <a:p>
                      <a:pPr algn="l">
                        <a:lnSpc>
                          <a:spcPct val="107000"/>
                        </a:lnSpc>
                        <a:spcAft>
                          <a:spcPts val="0"/>
                        </a:spcAft>
                      </a:pPr>
                      <a:r>
                        <a:rPr lang="en-GB" sz="1050">
                          <a:effectLst/>
                        </a:rPr>
                        <a:t>• 1hr 45mins</a:t>
                      </a:r>
                    </a:p>
                    <a:p>
                      <a:pPr algn="l">
                        <a:lnSpc>
                          <a:spcPct val="107000"/>
                        </a:lnSpc>
                        <a:spcAft>
                          <a:spcPts val="0"/>
                        </a:spcAft>
                      </a:pPr>
                      <a:r>
                        <a:rPr lang="en-GB" sz="1050">
                          <a:effectLst/>
                        </a:rPr>
                        <a:t>• 90 marks</a:t>
                      </a:r>
                    </a:p>
                    <a:p>
                      <a:pPr algn="l">
                        <a:lnSpc>
                          <a:spcPct val="107000"/>
                        </a:lnSpc>
                        <a:spcAft>
                          <a:spcPts val="0"/>
                        </a:spcAft>
                      </a:pPr>
                      <a:r>
                        <a:rPr lang="en-GB" sz="1050">
                          <a:effectLst/>
                        </a:rPr>
                        <a:t>• 50% weighting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vMerge="1">
                  <a:txBody>
                    <a:bodyPr/>
                    <a:lstStyle/>
                    <a:p>
                      <a:endParaRPr lang="en-GB"/>
                    </a:p>
                  </a:txBody>
                  <a:tcPr/>
                </a:tc>
                <a:extLst>
                  <a:ext uri="{0D108BD9-81ED-4DB2-BD59-A6C34878D82A}">
                    <a16:rowId xmlns:a16="http://schemas.microsoft.com/office/drawing/2014/main" val="2461926937"/>
                  </a:ext>
                </a:extLst>
              </a:tr>
              <a:tr h="134013">
                <a:tc>
                  <a:txBody>
                    <a:bodyPr/>
                    <a:lstStyle/>
                    <a:p>
                      <a:pPr algn="l">
                        <a:lnSpc>
                          <a:spcPct val="107000"/>
                        </a:lnSpc>
                        <a:spcAft>
                          <a:spcPts val="0"/>
                        </a:spcAft>
                      </a:pPr>
                      <a:r>
                        <a:rPr lang="en-GB" sz="1050">
                          <a:effectLst/>
                        </a:rPr>
                        <a:t>Chemistry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Chemistry units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extLst>
                  <a:ext uri="{0D108BD9-81ED-4DB2-BD59-A6C34878D82A}">
                    <a16:rowId xmlns:a16="http://schemas.microsoft.com/office/drawing/2014/main" val="81435773"/>
                  </a:ext>
                </a:extLst>
              </a:tr>
              <a:tr h="695036">
                <a:tc>
                  <a:txBody>
                    <a:bodyPr/>
                    <a:lstStyle/>
                    <a:p>
                      <a:pPr algn="l">
                        <a:lnSpc>
                          <a:spcPct val="107000"/>
                        </a:lnSpc>
                        <a:spcAft>
                          <a:spcPts val="0"/>
                        </a:spcAft>
                      </a:pPr>
                      <a:r>
                        <a:rPr lang="en-GB" sz="1050">
                          <a:effectLst/>
                        </a:rPr>
                        <a:t>Paper 1: Breadth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Covers all Chemistry Chapters</a:t>
                      </a:r>
                    </a:p>
                    <a:p>
                      <a:pPr algn="l">
                        <a:lnSpc>
                          <a:spcPct val="107000"/>
                        </a:lnSpc>
                        <a:spcAft>
                          <a:spcPts val="0"/>
                        </a:spcAft>
                      </a:pPr>
                      <a:r>
                        <a:rPr lang="en-GB" sz="1050">
                          <a:effectLst/>
                        </a:rPr>
                        <a:t>• Short answer questions up to 3 marks</a:t>
                      </a:r>
                    </a:p>
                    <a:p>
                      <a:pPr algn="l">
                        <a:lnSpc>
                          <a:spcPct val="107000"/>
                        </a:lnSpc>
                        <a:spcAft>
                          <a:spcPts val="0"/>
                        </a:spcAft>
                      </a:pPr>
                      <a:r>
                        <a:rPr lang="en-GB" sz="1050">
                          <a:effectLst/>
                        </a:rPr>
                        <a:t>• 1hr 45mins</a:t>
                      </a:r>
                    </a:p>
                    <a:p>
                      <a:pPr algn="l">
                        <a:lnSpc>
                          <a:spcPct val="107000"/>
                        </a:lnSpc>
                        <a:spcAft>
                          <a:spcPts val="0"/>
                        </a:spcAft>
                      </a:pPr>
                      <a:r>
                        <a:rPr lang="en-GB" sz="1050">
                          <a:effectLst/>
                        </a:rPr>
                        <a:t>• 90 marks</a:t>
                      </a:r>
                    </a:p>
                    <a:p>
                      <a:pPr algn="l">
                        <a:lnSpc>
                          <a:spcPct val="107000"/>
                        </a:lnSpc>
                        <a:spcAft>
                          <a:spcPts val="0"/>
                        </a:spcAft>
                      </a:pPr>
                      <a:r>
                        <a:rPr lang="en-GB" sz="1050">
                          <a:effectLst/>
                        </a:rPr>
                        <a:t>• 50% weighting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rowSpan="2">
                  <a:txBody>
                    <a:bodyPr/>
                    <a:lstStyle/>
                    <a:p>
                      <a:pPr algn="l">
                        <a:lnSpc>
                          <a:spcPct val="107000"/>
                        </a:lnSpc>
                        <a:spcAft>
                          <a:spcPts val="0"/>
                        </a:spcAft>
                      </a:pPr>
                      <a:r>
                        <a:rPr lang="en-GB" sz="1050">
                          <a:effectLst/>
                        </a:rPr>
                        <a:t>C1: Air and water </a:t>
                      </a:r>
                    </a:p>
                    <a:p>
                      <a:pPr algn="l">
                        <a:lnSpc>
                          <a:spcPct val="107000"/>
                        </a:lnSpc>
                        <a:spcAft>
                          <a:spcPts val="0"/>
                        </a:spcAft>
                      </a:pPr>
                      <a:r>
                        <a:rPr lang="en-GB" sz="1050">
                          <a:effectLst/>
                        </a:rPr>
                        <a:t>C2: Chemical patterns </a:t>
                      </a:r>
                    </a:p>
                    <a:p>
                      <a:pPr algn="l">
                        <a:lnSpc>
                          <a:spcPct val="107000"/>
                        </a:lnSpc>
                        <a:spcAft>
                          <a:spcPts val="0"/>
                        </a:spcAft>
                      </a:pPr>
                      <a:r>
                        <a:rPr lang="en-GB" sz="1050">
                          <a:effectLst/>
                        </a:rPr>
                        <a:t>C3: Chemicals of the natural environment </a:t>
                      </a:r>
                    </a:p>
                    <a:p>
                      <a:pPr algn="l">
                        <a:lnSpc>
                          <a:spcPct val="107000"/>
                        </a:lnSpc>
                        <a:spcAft>
                          <a:spcPts val="0"/>
                        </a:spcAft>
                      </a:pPr>
                      <a:r>
                        <a:rPr lang="en-GB" sz="1050">
                          <a:effectLst/>
                        </a:rPr>
                        <a:t>C4: Material choices </a:t>
                      </a:r>
                    </a:p>
                    <a:p>
                      <a:pPr algn="l">
                        <a:lnSpc>
                          <a:spcPct val="107000"/>
                        </a:lnSpc>
                        <a:spcAft>
                          <a:spcPts val="0"/>
                        </a:spcAft>
                      </a:pPr>
                      <a:r>
                        <a:rPr lang="en-GB" sz="1050">
                          <a:effectLst/>
                        </a:rPr>
                        <a:t>C5: Chemical analysis </a:t>
                      </a:r>
                    </a:p>
                    <a:p>
                      <a:pPr algn="l">
                        <a:lnSpc>
                          <a:spcPct val="107000"/>
                        </a:lnSpc>
                        <a:spcAft>
                          <a:spcPts val="0"/>
                        </a:spcAft>
                      </a:pPr>
                      <a:r>
                        <a:rPr lang="en-GB" sz="1050">
                          <a:effectLst/>
                        </a:rPr>
                        <a:t>C6: Making useful chemicals</a:t>
                      </a:r>
                    </a:p>
                    <a:p>
                      <a:pPr algn="l">
                        <a:lnSpc>
                          <a:spcPct val="107000"/>
                        </a:lnSpc>
                        <a:spcAft>
                          <a:spcPts val="0"/>
                        </a:spcAft>
                      </a:pPr>
                      <a:r>
                        <a:rPr lang="en-GB" sz="1050">
                          <a:effectLst/>
                        </a:rPr>
                        <a:t>C7: Ideas about Science (All years)</a:t>
                      </a:r>
                    </a:p>
                    <a:p>
                      <a:pPr algn="l">
                        <a:lnSpc>
                          <a:spcPct val="107000"/>
                        </a:lnSpc>
                        <a:spcAft>
                          <a:spcPts val="0"/>
                        </a:spcAft>
                      </a:pPr>
                      <a:r>
                        <a:rPr lang="en-GB" sz="1050">
                          <a:effectLst/>
                        </a:rPr>
                        <a:t>C8: Practical skills (All years)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extLst>
                  <a:ext uri="{0D108BD9-81ED-4DB2-BD59-A6C34878D82A}">
                    <a16:rowId xmlns:a16="http://schemas.microsoft.com/office/drawing/2014/main" val="394072693"/>
                  </a:ext>
                </a:extLst>
              </a:tr>
              <a:tr h="835291">
                <a:tc>
                  <a:txBody>
                    <a:bodyPr/>
                    <a:lstStyle/>
                    <a:p>
                      <a:pPr algn="l">
                        <a:lnSpc>
                          <a:spcPct val="107000"/>
                        </a:lnSpc>
                        <a:spcAft>
                          <a:spcPts val="0"/>
                        </a:spcAft>
                      </a:pPr>
                      <a:r>
                        <a:rPr lang="en-GB" sz="1050">
                          <a:effectLst/>
                        </a:rPr>
                        <a:t>Paper 2: Depth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Covers all Chemistry Chapters</a:t>
                      </a:r>
                    </a:p>
                    <a:p>
                      <a:pPr algn="l">
                        <a:lnSpc>
                          <a:spcPct val="107000"/>
                        </a:lnSpc>
                        <a:spcAft>
                          <a:spcPts val="0"/>
                        </a:spcAft>
                      </a:pPr>
                      <a:r>
                        <a:rPr lang="en-GB" sz="1050">
                          <a:effectLst/>
                        </a:rPr>
                        <a:t>• Structured questions including extended writing</a:t>
                      </a:r>
                    </a:p>
                    <a:p>
                      <a:pPr algn="l">
                        <a:lnSpc>
                          <a:spcPct val="107000"/>
                        </a:lnSpc>
                        <a:spcAft>
                          <a:spcPts val="0"/>
                        </a:spcAft>
                      </a:pPr>
                      <a:r>
                        <a:rPr lang="en-GB" sz="1050">
                          <a:effectLst/>
                        </a:rPr>
                        <a:t>• 1hr 45mins</a:t>
                      </a:r>
                    </a:p>
                    <a:p>
                      <a:pPr algn="l">
                        <a:lnSpc>
                          <a:spcPct val="107000"/>
                        </a:lnSpc>
                        <a:spcAft>
                          <a:spcPts val="0"/>
                        </a:spcAft>
                      </a:pPr>
                      <a:r>
                        <a:rPr lang="en-GB" sz="1050">
                          <a:effectLst/>
                        </a:rPr>
                        <a:t>• 90 marks</a:t>
                      </a:r>
                    </a:p>
                    <a:p>
                      <a:pPr algn="l">
                        <a:lnSpc>
                          <a:spcPct val="107000"/>
                        </a:lnSpc>
                        <a:spcAft>
                          <a:spcPts val="0"/>
                        </a:spcAft>
                      </a:pPr>
                      <a:r>
                        <a:rPr lang="en-GB" sz="1050">
                          <a:effectLst/>
                        </a:rPr>
                        <a:t>• 50% weighting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vMerge="1">
                  <a:txBody>
                    <a:bodyPr/>
                    <a:lstStyle/>
                    <a:p>
                      <a:endParaRPr lang="en-GB"/>
                    </a:p>
                  </a:txBody>
                  <a:tcPr/>
                </a:tc>
                <a:extLst>
                  <a:ext uri="{0D108BD9-81ED-4DB2-BD59-A6C34878D82A}">
                    <a16:rowId xmlns:a16="http://schemas.microsoft.com/office/drawing/2014/main" val="4095267917"/>
                  </a:ext>
                </a:extLst>
              </a:tr>
              <a:tr h="134013">
                <a:tc>
                  <a:txBody>
                    <a:bodyPr/>
                    <a:lstStyle/>
                    <a:p>
                      <a:pPr algn="l">
                        <a:lnSpc>
                          <a:spcPct val="107000"/>
                        </a:lnSpc>
                        <a:spcAft>
                          <a:spcPts val="0"/>
                        </a:spcAft>
                      </a:pPr>
                      <a:r>
                        <a:rPr lang="en-GB" sz="1050">
                          <a:effectLst/>
                        </a:rPr>
                        <a:t>Physics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Physics units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extLst>
                  <a:ext uri="{0D108BD9-81ED-4DB2-BD59-A6C34878D82A}">
                    <a16:rowId xmlns:a16="http://schemas.microsoft.com/office/drawing/2014/main" val="4165694069"/>
                  </a:ext>
                </a:extLst>
              </a:tr>
              <a:tr h="695036">
                <a:tc>
                  <a:txBody>
                    <a:bodyPr/>
                    <a:lstStyle/>
                    <a:p>
                      <a:pPr algn="l">
                        <a:lnSpc>
                          <a:spcPct val="107000"/>
                        </a:lnSpc>
                        <a:spcAft>
                          <a:spcPts val="0"/>
                        </a:spcAft>
                      </a:pPr>
                      <a:r>
                        <a:rPr lang="en-GB" sz="1050">
                          <a:effectLst/>
                        </a:rPr>
                        <a:t>Paper 1: Breadth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Covers all Physics Chapters</a:t>
                      </a:r>
                    </a:p>
                    <a:p>
                      <a:pPr algn="l">
                        <a:lnSpc>
                          <a:spcPct val="107000"/>
                        </a:lnSpc>
                        <a:spcAft>
                          <a:spcPts val="0"/>
                        </a:spcAft>
                      </a:pPr>
                      <a:r>
                        <a:rPr lang="en-GB" sz="1050">
                          <a:effectLst/>
                        </a:rPr>
                        <a:t>• Short answer questions up to 3 marks</a:t>
                      </a:r>
                    </a:p>
                    <a:p>
                      <a:pPr algn="l">
                        <a:lnSpc>
                          <a:spcPct val="107000"/>
                        </a:lnSpc>
                        <a:spcAft>
                          <a:spcPts val="0"/>
                        </a:spcAft>
                      </a:pPr>
                      <a:r>
                        <a:rPr lang="en-GB" sz="1050">
                          <a:effectLst/>
                        </a:rPr>
                        <a:t>• 1hr 45mins</a:t>
                      </a:r>
                    </a:p>
                    <a:p>
                      <a:pPr algn="l">
                        <a:lnSpc>
                          <a:spcPct val="107000"/>
                        </a:lnSpc>
                        <a:spcAft>
                          <a:spcPts val="0"/>
                        </a:spcAft>
                      </a:pPr>
                      <a:r>
                        <a:rPr lang="en-GB" sz="1050">
                          <a:effectLst/>
                        </a:rPr>
                        <a:t>• 90 marks</a:t>
                      </a:r>
                    </a:p>
                    <a:p>
                      <a:pPr algn="l">
                        <a:lnSpc>
                          <a:spcPct val="107000"/>
                        </a:lnSpc>
                        <a:spcAft>
                          <a:spcPts val="0"/>
                        </a:spcAft>
                      </a:pPr>
                      <a:r>
                        <a:rPr lang="en-GB" sz="1050">
                          <a:effectLst/>
                        </a:rPr>
                        <a:t>• 50% weighting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rowSpan="2">
                  <a:txBody>
                    <a:bodyPr/>
                    <a:lstStyle/>
                    <a:p>
                      <a:pPr algn="l">
                        <a:lnSpc>
                          <a:spcPct val="107000"/>
                        </a:lnSpc>
                        <a:spcAft>
                          <a:spcPts val="0"/>
                        </a:spcAft>
                      </a:pPr>
                      <a:r>
                        <a:rPr lang="en-GB" sz="1050">
                          <a:effectLst/>
                        </a:rPr>
                        <a:t>P1: Radiation and waves </a:t>
                      </a:r>
                    </a:p>
                    <a:p>
                      <a:pPr algn="l">
                        <a:lnSpc>
                          <a:spcPct val="107000"/>
                        </a:lnSpc>
                        <a:spcAft>
                          <a:spcPts val="0"/>
                        </a:spcAft>
                      </a:pPr>
                      <a:r>
                        <a:rPr lang="en-GB" sz="1050">
                          <a:effectLst/>
                        </a:rPr>
                        <a:t>P2: Sustainable energy </a:t>
                      </a:r>
                    </a:p>
                    <a:p>
                      <a:pPr algn="l">
                        <a:lnSpc>
                          <a:spcPct val="107000"/>
                        </a:lnSpc>
                        <a:spcAft>
                          <a:spcPts val="0"/>
                        </a:spcAft>
                      </a:pPr>
                      <a:r>
                        <a:rPr lang="en-GB" sz="1050">
                          <a:effectLst/>
                        </a:rPr>
                        <a:t>P3: Electric circuits </a:t>
                      </a:r>
                    </a:p>
                    <a:p>
                      <a:pPr algn="l">
                        <a:lnSpc>
                          <a:spcPct val="107000"/>
                        </a:lnSpc>
                        <a:spcAft>
                          <a:spcPts val="0"/>
                        </a:spcAft>
                      </a:pPr>
                      <a:r>
                        <a:rPr lang="en-GB" sz="1050">
                          <a:effectLst/>
                        </a:rPr>
                        <a:t>P4: Explaining motion </a:t>
                      </a:r>
                    </a:p>
                    <a:p>
                      <a:pPr algn="l">
                        <a:lnSpc>
                          <a:spcPct val="107000"/>
                        </a:lnSpc>
                        <a:spcAft>
                          <a:spcPts val="0"/>
                        </a:spcAft>
                      </a:pPr>
                      <a:r>
                        <a:rPr lang="en-GB" sz="1050">
                          <a:effectLst/>
                        </a:rPr>
                        <a:t>P5: Radioactive materials </a:t>
                      </a:r>
                    </a:p>
                    <a:p>
                      <a:pPr algn="l">
                        <a:lnSpc>
                          <a:spcPct val="107000"/>
                        </a:lnSpc>
                        <a:spcAft>
                          <a:spcPts val="0"/>
                        </a:spcAft>
                      </a:pPr>
                      <a:r>
                        <a:rPr lang="en-GB" sz="1050">
                          <a:effectLst/>
                        </a:rPr>
                        <a:t>P6: Matter – models and explanations </a:t>
                      </a:r>
                    </a:p>
                    <a:p>
                      <a:pPr algn="l">
                        <a:lnSpc>
                          <a:spcPct val="107000"/>
                        </a:lnSpc>
                        <a:spcAft>
                          <a:spcPts val="0"/>
                        </a:spcAft>
                      </a:pPr>
                      <a:r>
                        <a:rPr lang="en-GB" sz="1050">
                          <a:effectLst/>
                        </a:rPr>
                        <a:t>P7: Ideas about Science (All years)</a:t>
                      </a:r>
                    </a:p>
                    <a:p>
                      <a:pPr algn="l">
                        <a:lnSpc>
                          <a:spcPct val="107000"/>
                        </a:lnSpc>
                        <a:spcAft>
                          <a:spcPts val="0"/>
                        </a:spcAft>
                      </a:pPr>
                      <a:r>
                        <a:rPr lang="en-GB" sz="1050">
                          <a:effectLst/>
                        </a:rPr>
                        <a:t>P8: Practical skills (All years)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extLst>
                  <a:ext uri="{0D108BD9-81ED-4DB2-BD59-A6C34878D82A}">
                    <a16:rowId xmlns:a16="http://schemas.microsoft.com/office/drawing/2014/main" val="3704731602"/>
                  </a:ext>
                </a:extLst>
              </a:tr>
              <a:tr h="835291">
                <a:tc>
                  <a:txBody>
                    <a:bodyPr/>
                    <a:lstStyle/>
                    <a:p>
                      <a:pPr algn="l">
                        <a:lnSpc>
                          <a:spcPct val="107000"/>
                        </a:lnSpc>
                        <a:spcAft>
                          <a:spcPts val="0"/>
                        </a:spcAft>
                      </a:pPr>
                      <a:r>
                        <a:rPr lang="en-GB" sz="1050">
                          <a:effectLst/>
                        </a:rPr>
                        <a:t>Paper 2: Depth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a:txBody>
                    <a:bodyPr/>
                    <a:lstStyle/>
                    <a:p>
                      <a:pPr algn="l">
                        <a:lnSpc>
                          <a:spcPct val="107000"/>
                        </a:lnSpc>
                        <a:spcAft>
                          <a:spcPts val="0"/>
                        </a:spcAft>
                      </a:pPr>
                      <a:r>
                        <a:rPr lang="en-GB" sz="1050">
                          <a:effectLst/>
                        </a:rPr>
                        <a:t>• Covers all Physics Chapters</a:t>
                      </a:r>
                    </a:p>
                    <a:p>
                      <a:pPr algn="l">
                        <a:lnSpc>
                          <a:spcPct val="107000"/>
                        </a:lnSpc>
                        <a:spcAft>
                          <a:spcPts val="0"/>
                        </a:spcAft>
                      </a:pPr>
                      <a:r>
                        <a:rPr lang="en-GB" sz="1050">
                          <a:effectLst/>
                        </a:rPr>
                        <a:t>• Structured questions including extended writing</a:t>
                      </a:r>
                    </a:p>
                    <a:p>
                      <a:pPr algn="l">
                        <a:lnSpc>
                          <a:spcPct val="107000"/>
                        </a:lnSpc>
                        <a:spcAft>
                          <a:spcPts val="0"/>
                        </a:spcAft>
                      </a:pPr>
                      <a:r>
                        <a:rPr lang="en-GB" sz="1050">
                          <a:effectLst/>
                        </a:rPr>
                        <a:t>• 1hr 45mins</a:t>
                      </a:r>
                    </a:p>
                    <a:p>
                      <a:pPr algn="l">
                        <a:lnSpc>
                          <a:spcPct val="107000"/>
                        </a:lnSpc>
                        <a:spcAft>
                          <a:spcPts val="0"/>
                        </a:spcAft>
                      </a:pPr>
                      <a:r>
                        <a:rPr lang="en-GB" sz="1050">
                          <a:effectLst/>
                        </a:rPr>
                        <a:t>• 90 marks</a:t>
                      </a:r>
                    </a:p>
                    <a:p>
                      <a:pPr algn="l">
                        <a:lnSpc>
                          <a:spcPct val="107000"/>
                        </a:lnSpc>
                        <a:spcAft>
                          <a:spcPts val="0"/>
                        </a:spcAft>
                      </a:pPr>
                      <a:r>
                        <a:rPr lang="en-GB" sz="1050">
                          <a:effectLst/>
                        </a:rPr>
                        <a:t>• 50% weighting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4534" marR="34534" marT="0" marB="0"/>
                </a:tc>
                <a:tc vMerge="1">
                  <a:txBody>
                    <a:bodyPr/>
                    <a:lstStyle/>
                    <a:p>
                      <a:endParaRPr lang="en-GB"/>
                    </a:p>
                  </a:txBody>
                  <a:tcPr/>
                </a:tc>
                <a:extLst>
                  <a:ext uri="{0D108BD9-81ED-4DB2-BD59-A6C34878D82A}">
                    <a16:rowId xmlns:a16="http://schemas.microsoft.com/office/drawing/2014/main" val="1872953520"/>
                  </a:ext>
                </a:extLst>
              </a:tr>
            </a:tbl>
          </a:graphicData>
        </a:graphic>
      </p:graphicFrame>
      <p:pic>
        <p:nvPicPr>
          <p:cNvPr id="3" name="Picture 2">
            <a:extLst>
              <a:ext uri="{FF2B5EF4-FFF2-40B4-BE49-F238E27FC236}">
                <a16:creationId xmlns:a16="http://schemas.microsoft.com/office/drawing/2014/main" id="{F55A180F-9537-EA0D-CE65-176F2F415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9" name="Picture 8" descr="Hexagon banner head">
            <a:extLst>
              <a:ext uri="{FF2B5EF4-FFF2-40B4-BE49-F238E27FC236}">
                <a16:creationId xmlns:a16="http://schemas.microsoft.com/office/drawing/2014/main" id="{5EBAA502-2457-6B58-759C-54B3D8910F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10" name="Picture 9">
            <a:extLst>
              <a:ext uri="{FF2B5EF4-FFF2-40B4-BE49-F238E27FC236}">
                <a16:creationId xmlns:a16="http://schemas.microsoft.com/office/drawing/2014/main" id="{775EAD4D-EE1F-1E70-3BBF-714549240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3203793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6ADA-B9A2-9FAC-4E5A-F6956FDCF399}"/>
              </a:ext>
            </a:extLst>
          </p:cNvPr>
          <p:cNvSpPr>
            <a:spLocks noGrp="1"/>
          </p:cNvSpPr>
          <p:nvPr>
            <p:ph type="title"/>
          </p:nvPr>
        </p:nvSpPr>
        <p:spPr>
          <a:xfrm>
            <a:off x="6456873" y="1636370"/>
            <a:ext cx="3441397" cy="1325563"/>
          </a:xfrm>
        </p:spPr>
        <p:txBody>
          <a:bodyPr>
            <a:normAutofit fontScale="90000"/>
          </a:bodyPr>
          <a:lstStyle/>
          <a:p>
            <a:r>
              <a:rPr lang="en-GB" sz="3600"/>
              <a:t>A reminder on assessment structure…</a:t>
            </a:r>
            <a:br>
              <a:rPr lang="en-GB" sz="3600"/>
            </a:br>
            <a:br>
              <a:rPr lang="en-GB" sz="3600"/>
            </a:br>
            <a:r>
              <a:rPr lang="en-GB" sz="3600"/>
              <a:t>GCSE Combined Sciences</a:t>
            </a:r>
          </a:p>
        </p:txBody>
      </p:sp>
      <p:graphicFrame>
        <p:nvGraphicFramePr>
          <p:cNvPr id="10" name="Content Placeholder 9">
            <a:extLst>
              <a:ext uri="{FF2B5EF4-FFF2-40B4-BE49-F238E27FC236}">
                <a16:creationId xmlns:a16="http://schemas.microsoft.com/office/drawing/2014/main" id="{E126D502-572F-A6AE-6069-90FD55C6A030}"/>
              </a:ext>
            </a:extLst>
          </p:cNvPr>
          <p:cNvGraphicFramePr>
            <a:graphicFrameLocks noGrp="1"/>
          </p:cNvGraphicFramePr>
          <p:nvPr>
            <p:ph idx="1"/>
          </p:nvPr>
        </p:nvGraphicFramePr>
        <p:xfrm>
          <a:off x="1652288" y="873023"/>
          <a:ext cx="3565973" cy="5240909"/>
        </p:xfrm>
        <a:graphic>
          <a:graphicData uri="http://schemas.openxmlformats.org/drawingml/2006/table">
            <a:tbl>
              <a:tblPr firstRow="1" firstCol="1" bandRow="1">
                <a:tableStyleId>{5940675A-B579-460E-94D1-54222C63F5DA}</a:tableStyleId>
              </a:tblPr>
              <a:tblGrid>
                <a:gridCol w="1181898">
                  <a:extLst>
                    <a:ext uri="{9D8B030D-6E8A-4147-A177-3AD203B41FA5}">
                      <a16:colId xmlns:a16="http://schemas.microsoft.com/office/drawing/2014/main" val="321748782"/>
                    </a:ext>
                  </a:extLst>
                </a:gridCol>
                <a:gridCol w="2384075">
                  <a:extLst>
                    <a:ext uri="{9D8B030D-6E8A-4147-A177-3AD203B41FA5}">
                      <a16:colId xmlns:a16="http://schemas.microsoft.com/office/drawing/2014/main" val="718928999"/>
                    </a:ext>
                  </a:extLst>
                </a:gridCol>
              </a:tblGrid>
              <a:tr h="124489">
                <a:tc>
                  <a:txBody>
                    <a:bodyPr/>
                    <a:lstStyle/>
                    <a:p>
                      <a:pPr algn="l">
                        <a:lnSpc>
                          <a:spcPct val="107000"/>
                        </a:lnSpc>
                        <a:spcAft>
                          <a:spcPts val="0"/>
                        </a:spcAft>
                      </a:pPr>
                      <a:r>
                        <a:rPr lang="en-GB" sz="1200" b="1">
                          <a:effectLst/>
                        </a:rPr>
                        <a:t>Examination</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tc>
                  <a:txBody>
                    <a:bodyPr/>
                    <a:lstStyle/>
                    <a:p>
                      <a:pPr algn="l">
                        <a:lnSpc>
                          <a:spcPct val="107000"/>
                        </a:lnSpc>
                        <a:spcAft>
                          <a:spcPts val="0"/>
                        </a:spcAft>
                      </a:pPr>
                      <a:r>
                        <a:rPr lang="en-GB" sz="1200" b="1">
                          <a:effectLst/>
                        </a:rPr>
                        <a:t>Information</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extLst>
                  <a:ext uri="{0D108BD9-81ED-4DB2-BD59-A6C34878D82A}">
                    <a16:rowId xmlns:a16="http://schemas.microsoft.com/office/drawing/2014/main" val="4111214920"/>
                  </a:ext>
                </a:extLst>
              </a:tr>
              <a:tr h="978883">
                <a:tc>
                  <a:txBody>
                    <a:bodyPr/>
                    <a:lstStyle/>
                    <a:p>
                      <a:pPr algn="l">
                        <a:lnSpc>
                          <a:spcPct val="107000"/>
                        </a:lnSpc>
                        <a:spcAft>
                          <a:spcPts val="0"/>
                        </a:spcAft>
                      </a:pPr>
                      <a:r>
                        <a:rPr lang="en-GB" sz="1200" b="1">
                          <a:effectLst/>
                        </a:rPr>
                        <a:t>Paper 1: Biology</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tc>
                  <a:txBody>
                    <a:bodyPr/>
                    <a:lstStyle/>
                    <a:p>
                      <a:pPr algn="l">
                        <a:lnSpc>
                          <a:spcPct val="107000"/>
                        </a:lnSpc>
                        <a:spcAft>
                          <a:spcPts val="0"/>
                        </a:spcAft>
                      </a:pPr>
                      <a:r>
                        <a:rPr lang="en-GB" sz="1200" b="1">
                          <a:effectLst/>
                        </a:rPr>
                        <a:t>• Covers all Biology Chapters</a:t>
                      </a:r>
                      <a:endParaRPr lang="en-GB" sz="1000" b="1">
                        <a:effectLst/>
                      </a:endParaRPr>
                    </a:p>
                    <a:p>
                      <a:pPr algn="l">
                        <a:lnSpc>
                          <a:spcPct val="107000"/>
                        </a:lnSpc>
                        <a:spcAft>
                          <a:spcPts val="0"/>
                        </a:spcAft>
                      </a:pPr>
                      <a:r>
                        <a:rPr lang="en-GB" sz="1200" b="1">
                          <a:effectLst/>
                        </a:rPr>
                        <a:t>• Structured questions including extended writing</a:t>
                      </a:r>
                      <a:endParaRPr lang="en-GB" sz="1000" b="1">
                        <a:effectLst/>
                      </a:endParaRPr>
                    </a:p>
                    <a:p>
                      <a:pPr algn="l">
                        <a:lnSpc>
                          <a:spcPct val="107000"/>
                        </a:lnSpc>
                        <a:spcAft>
                          <a:spcPts val="0"/>
                        </a:spcAft>
                      </a:pPr>
                      <a:r>
                        <a:rPr lang="en-GB" sz="1200" b="1">
                          <a:effectLst/>
                        </a:rPr>
                        <a:t>• 1hr 45 mins</a:t>
                      </a:r>
                      <a:endParaRPr lang="en-GB" sz="1000" b="1">
                        <a:effectLst/>
                      </a:endParaRPr>
                    </a:p>
                    <a:p>
                      <a:pPr algn="l">
                        <a:lnSpc>
                          <a:spcPct val="107000"/>
                        </a:lnSpc>
                        <a:spcAft>
                          <a:spcPts val="0"/>
                        </a:spcAft>
                      </a:pPr>
                      <a:r>
                        <a:rPr lang="en-GB" sz="1200" b="1">
                          <a:effectLst/>
                        </a:rPr>
                        <a:t>• 95 marks</a:t>
                      </a:r>
                      <a:endParaRPr lang="en-GB" sz="1000" b="1">
                        <a:effectLst/>
                      </a:endParaRPr>
                    </a:p>
                    <a:p>
                      <a:pPr algn="l">
                        <a:lnSpc>
                          <a:spcPct val="107000"/>
                        </a:lnSpc>
                        <a:spcAft>
                          <a:spcPts val="0"/>
                        </a:spcAft>
                      </a:pPr>
                      <a:r>
                        <a:rPr lang="en-GB" sz="1200" b="1">
                          <a:effectLst/>
                        </a:rPr>
                        <a:t>• 26.4% weighting </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extLst>
                  <a:ext uri="{0D108BD9-81ED-4DB2-BD59-A6C34878D82A}">
                    <a16:rowId xmlns:a16="http://schemas.microsoft.com/office/drawing/2014/main" val="781083750"/>
                  </a:ext>
                </a:extLst>
              </a:tr>
              <a:tr h="978883">
                <a:tc>
                  <a:txBody>
                    <a:bodyPr/>
                    <a:lstStyle/>
                    <a:p>
                      <a:pPr algn="l">
                        <a:lnSpc>
                          <a:spcPct val="107000"/>
                        </a:lnSpc>
                        <a:spcAft>
                          <a:spcPts val="0"/>
                        </a:spcAft>
                      </a:pPr>
                      <a:r>
                        <a:rPr lang="en-GB" sz="1200" b="1">
                          <a:effectLst/>
                        </a:rPr>
                        <a:t>Paper 2: Chemistry</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tc>
                  <a:txBody>
                    <a:bodyPr/>
                    <a:lstStyle/>
                    <a:p>
                      <a:pPr algn="l">
                        <a:lnSpc>
                          <a:spcPct val="107000"/>
                        </a:lnSpc>
                        <a:spcAft>
                          <a:spcPts val="0"/>
                        </a:spcAft>
                      </a:pPr>
                      <a:r>
                        <a:rPr lang="en-GB" sz="1200" b="1">
                          <a:effectLst/>
                        </a:rPr>
                        <a:t>•Covers all Chemistry Chapters</a:t>
                      </a:r>
                      <a:endParaRPr lang="en-GB" sz="1000" b="1">
                        <a:effectLst/>
                      </a:endParaRPr>
                    </a:p>
                    <a:p>
                      <a:pPr algn="l">
                        <a:lnSpc>
                          <a:spcPct val="107000"/>
                        </a:lnSpc>
                        <a:spcAft>
                          <a:spcPts val="0"/>
                        </a:spcAft>
                      </a:pPr>
                      <a:r>
                        <a:rPr lang="en-GB" sz="1200" b="1">
                          <a:effectLst/>
                        </a:rPr>
                        <a:t>• Structured questions including extended writing</a:t>
                      </a:r>
                      <a:endParaRPr lang="en-GB" sz="1000" b="1">
                        <a:effectLst/>
                      </a:endParaRPr>
                    </a:p>
                    <a:p>
                      <a:pPr algn="l">
                        <a:lnSpc>
                          <a:spcPct val="107000"/>
                        </a:lnSpc>
                        <a:spcAft>
                          <a:spcPts val="0"/>
                        </a:spcAft>
                      </a:pPr>
                      <a:r>
                        <a:rPr lang="en-GB" sz="1200" b="1">
                          <a:effectLst/>
                        </a:rPr>
                        <a:t>• 1hr 45 mins</a:t>
                      </a:r>
                      <a:endParaRPr lang="en-GB" sz="1000" b="1">
                        <a:effectLst/>
                      </a:endParaRPr>
                    </a:p>
                    <a:p>
                      <a:pPr algn="l">
                        <a:lnSpc>
                          <a:spcPct val="107000"/>
                        </a:lnSpc>
                        <a:spcAft>
                          <a:spcPts val="0"/>
                        </a:spcAft>
                      </a:pPr>
                      <a:r>
                        <a:rPr lang="en-GB" sz="1200" b="1">
                          <a:effectLst/>
                        </a:rPr>
                        <a:t>• 95 marks</a:t>
                      </a:r>
                      <a:endParaRPr lang="en-GB" sz="1000" b="1">
                        <a:effectLst/>
                      </a:endParaRPr>
                    </a:p>
                    <a:p>
                      <a:pPr algn="l">
                        <a:lnSpc>
                          <a:spcPct val="107000"/>
                        </a:lnSpc>
                        <a:spcAft>
                          <a:spcPts val="0"/>
                        </a:spcAft>
                      </a:pPr>
                      <a:r>
                        <a:rPr lang="en-GB" sz="1200" b="1">
                          <a:effectLst/>
                        </a:rPr>
                        <a:t>• 26.4% weighting</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extLst>
                  <a:ext uri="{0D108BD9-81ED-4DB2-BD59-A6C34878D82A}">
                    <a16:rowId xmlns:a16="http://schemas.microsoft.com/office/drawing/2014/main" val="2316592453"/>
                  </a:ext>
                </a:extLst>
              </a:tr>
              <a:tr h="978883">
                <a:tc>
                  <a:txBody>
                    <a:bodyPr/>
                    <a:lstStyle/>
                    <a:p>
                      <a:pPr algn="l">
                        <a:lnSpc>
                          <a:spcPct val="107000"/>
                        </a:lnSpc>
                        <a:spcAft>
                          <a:spcPts val="0"/>
                        </a:spcAft>
                      </a:pPr>
                      <a:r>
                        <a:rPr lang="en-GB" sz="1200" b="1">
                          <a:effectLst/>
                        </a:rPr>
                        <a:t>Paper 3: Physics</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tc>
                  <a:txBody>
                    <a:bodyPr/>
                    <a:lstStyle/>
                    <a:p>
                      <a:pPr algn="l">
                        <a:lnSpc>
                          <a:spcPct val="107000"/>
                        </a:lnSpc>
                        <a:spcAft>
                          <a:spcPts val="0"/>
                        </a:spcAft>
                      </a:pPr>
                      <a:r>
                        <a:rPr lang="en-GB" sz="1200" b="1">
                          <a:effectLst/>
                        </a:rPr>
                        <a:t>• Covers all Physics Chapters</a:t>
                      </a:r>
                      <a:endParaRPr lang="en-GB" sz="1000" b="1">
                        <a:effectLst/>
                      </a:endParaRPr>
                    </a:p>
                    <a:p>
                      <a:pPr algn="l">
                        <a:lnSpc>
                          <a:spcPct val="107000"/>
                        </a:lnSpc>
                        <a:spcAft>
                          <a:spcPts val="0"/>
                        </a:spcAft>
                      </a:pPr>
                      <a:r>
                        <a:rPr lang="en-GB" sz="1200" b="1">
                          <a:effectLst/>
                        </a:rPr>
                        <a:t>• Structured questions including extended writing</a:t>
                      </a:r>
                      <a:endParaRPr lang="en-GB" sz="1000" b="1">
                        <a:effectLst/>
                      </a:endParaRPr>
                    </a:p>
                    <a:p>
                      <a:pPr algn="l">
                        <a:lnSpc>
                          <a:spcPct val="107000"/>
                        </a:lnSpc>
                        <a:spcAft>
                          <a:spcPts val="0"/>
                        </a:spcAft>
                      </a:pPr>
                      <a:r>
                        <a:rPr lang="en-GB" sz="1200" b="1">
                          <a:effectLst/>
                        </a:rPr>
                        <a:t>• 1hr 45 mins</a:t>
                      </a:r>
                      <a:endParaRPr lang="en-GB" sz="1000" b="1">
                        <a:effectLst/>
                      </a:endParaRPr>
                    </a:p>
                    <a:p>
                      <a:pPr algn="l">
                        <a:lnSpc>
                          <a:spcPct val="107000"/>
                        </a:lnSpc>
                        <a:spcAft>
                          <a:spcPts val="0"/>
                        </a:spcAft>
                      </a:pPr>
                      <a:r>
                        <a:rPr lang="en-GB" sz="1200" b="1">
                          <a:effectLst/>
                        </a:rPr>
                        <a:t>• 95 marks</a:t>
                      </a:r>
                      <a:endParaRPr lang="en-GB" sz="1000" b="1">
                        <a:effectLst/>
                      </a:endParaRPr>
                    </a:p>
                    <a:p>
                      <a:pPr algn="l">
                        <a:lnSpc>
                          <a:spcPct val="107000"/>
                        </a:lnSpc>
                        <a:spcAft>
                          <a:spcPts val="0"/>
                        </a:spcAft>
                      </a:pPr>
                      <a:r>
                        <a:rPr lang="en-GB" sz="1200" b="1">
                          <a:effectLst/>
                        </a:rPr>
                        <a:t>• 26.4% weighting</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extLst>
                  <a:ext uri="{0D108BD9-81ED-4DB2-BD59-A6C34878D82A}">
                    <a16:rowId xmlns:a16="http://schemas.microsoft.com/office/drawing/2014/main" val="875751487"/>
                  </a:ext>
                </a:extLst>
              </a:tr>
              <a:tr h="1290200">
                <a:tc>
                  <a:txBody>
                    <a:bodyPr/>
                    <a:lstStyle/>
                    <a:p>
                      <a:pPr algn="l">
                        <a:lnSpc>
                          <a:spcPct val="107000"/>
                        </a:lnSpc>
                        <a:spcAft>
                          <a:spcPts val="0"/>
                        </a:spcAft>
                      </a:pPr>
                      <a:r>
                        <a:rPr lang="en-GB" sz="1200" b="1">
                          <a:effectLst/>
                        </a:rPr>
                        <a:t>Paper 4: Data Analysis</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tc>
                  <a:txBody>
                    <a:bodyPr/>
                    <a:lstStyle/>
                    <a:p>
                      <a:pPr algn="l">
                        <a:lnSpc>
                          <a:spcPct val="107000"/>
                        </a:lnSpc>
                        <a:spcAft>
                          <a:spcPts val="0"/>
                        </a:spcAft>
                      </a:pPr>
                      <a:r>
                        <a:rPr lang="en-GB" sz="1200" b="1">
                          <a:effectLst/>
                        </a:rPr>
                        <a:t>• Covers all Biology / Chemistry / Physics Chapters</a:t>
                      </a:r>
                      <a:endParaRPr lang="en-GB" sz="1000" b="1">
                        <a:effectLst/>
                      </a:endParaRPr>
                    </a:p>
                    <a:p>
                      <a:pPr algn="l">
                        <a:lnSpc>
                          <a:spcPct val="107000"/>
                        </a:lnSpc>
                        <a:spcAft>
                          <a:spcPts val="0"/>
                        </a:spcAft>
                      </a:pPr>
                      <a:r>
                        <a:rPr lang="en-GB" sz="1200" b="1">
                          <a:effectLst/>
                        </a:rPr>
                        <a:t>• Science literacy and practical questions including</a:t>
                      </a:r>
                      <a:endParaRPr lang="en-GB" sz="1000" b="1">
                        <a:effectLst/>
                      </a:endParaRPr>
                    </a:p>
                    <a:p>
                      <a:pPr algn="l">
                        <a:lnSpc>
                          <a:spcPct val="107000"/>
                        </a:lnSpc>
                        <a:spcAft>
                          <a:spcPts val="0"/>
                        </a:spcAft>
                      </a:pPr>
                      <a:r>
                        <a:rPr lang="en-GB" sz="1200" b="1">
                          <a:effectLst/>
                        </a:rPr>
                        <a:t>extended writing</a:t>
                      </a:r>
                      <a:endParaRPr lang="en-GB" sz="1000" b="1">
                        <a:effectLst/>
                      </a:endParaRPr>
                    </a:p>
                    <a:p>
                      <a:pPr algn="l">
                        <a:lnSpc>
                          <a:spcPct val="107000"/>
                        </a:lnSpc>
                        <a:spcAft>
                          <a:spcPts val="0"/>
                        </a:spcAft>
                      </a:pPr>
                      <a:r>
                        <a:rPr lang="en-GB" sz="1200" b="1">
                          <a:effectLst/>
                        </a:rPr>
                        <a:t>• 1hr 45 mins</a:t>
                      </a:r>
                      <a:endParaRPr lang="en-GB" sz="1000" b="1">
                        <a:effectLst/>
                      </a:endParaRPr>
                    </a:p>
                    <a:p>
                      <a:pPr algn="l">
                        <a:lnSpc>
                          <a:spcPct val="107000"/>
                        </a:lnSpc>
                        <a:spcAft>
                          <a:spcPts val="0"/>
                        </a:spcAft>
                      </a:pPr>
                      <a:r>
                        <a:rPr lang="en-GB" sz="1200" b="1">
                          <a:effectLst/>
                        </a:rPr>
                        <a:t>• 75 marks</a:t>
                      </a:r>
                      <a:endParaRPr lang="en-GB" sz="1000" b="1">
                        <a:effectLst/>
                      </a:endParaRPr>
                    </a:p>
                    <a:p>
                      <a:pPr algn="l">
                        <a:lnSpc>
                          <a:spcPct val="107000"/>
                        </a:lnSpc>
                        <a:spcAft>
                          <a:spcPts val="0"/>
                        </a:spcAft>
                      </a:pPr>
                      <a:r>
                        <a:rPr lang="en-GB" sz="1200" b="1">
                          <a:effectLst/>
                        </a:rPr>
                        <a:t>• 20.8% weighting</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34246" marR="34246" marT="0" marB="0"/>
                </a:tc>
                <a:extLst>
                  <a:ext uri="{0D108BD9-81ED-4DB2-BD59-A6C34878D82A}">
                    <a16:rowId xmlns:a16="http://schemas.microsoft.com/office/drawing/2014/main" val="1572697972"/>
                  </a:ext>
                </a:extLst>
              </a:tr>
            </a:tbl>
          </a:graphicData>
        </a:graphic>
      </p:graphicFrame>
      <p:graphicFrame>
        <p:nvGraphicFramePr>
          <p:cNvPr id="11" name="Table 10">
            <a:extLst>
              <a:ext uri="{FF2B5EF4-FFF2-40B4-BE49-F238E27FC236}">
                <a16:creationId xmlns:a16="http://schemas.microsoft.com/office/drawing/2014/main" id="{CD77C8B8-326E-719E-A121-8481718593D7}"/>
              </a:ext>
            </a:extLst>
          </p:cNvPr>
          <p:cNvGraphicFramePr>
            <a:graphicFrameLocks noGrp="1"/>
          </p:cNvGraphicFramePr>
          <p:nvPr/>
        </p:nvGraphicFramePr>
        <p:xfrm>
          <a:off x="5314573" y="3725280"/>
          <a:ext cx="5186151" cy="2918333"/>
        </p:xfrm>
        <a:graphic>
          <a:graphicData uri="http://schemas.openxmlformats.org/drawingml/2006/table">
            <a:tbl>
              <a:tblPr firstRow="1" firstCol="1" bandRow="1">
                <a:tableStyleId>{5940675A-B579-460E-94D1-54222C63F5DA}</a:tableStyleId>
              </a:tblPr>
              <a:tblGrid>
                <a:gridCol w="1728343">
                  <a:extLst>
                    <a:ext uri="{9D8B030D-6E8A-4147-A177-3AD203B41FA5}">
                      <a16:colId xmlns:a16="http://schemas.microsoft.com/office/drawing/2014/main" val="873588493"/>
                    </a:ext>
                  </a:extLst>
                </a:gridCol>
                <a:gridCol w="1728904">
                  <a:extLst>
                    <a:ext uri="{9D8B030D-6E8A-4147-A177-3AD203B41FA5}">
                      <a16:colId xmlns:a16="http://schemas.microsoft.com/office/drawing/2014/main" val="3026762672"/>
                    </a:ext>
                  </a:extLst>
                </a:gridCol>
                <a:gridCol w="1728904">
                  <a:extLst>
                    <a:ext uri="{9D8B030D-6E8A-4147-A177-3AD203B41FA5}">
                      <a16:colId xmlns:a16="http://schemas.microsoft.com/office/drawing/2014/main" val="2527957963"/>
                    </a:ext>
                  </a:extLst>
                </a:gridCol>
              </a:tblGrid>
              <a:tr h="150159">
                <a:tc>
                  <a:txBody>
                    <a:bodyPr/>
                    <a:lstStyle/>
                    <a:p>
                      <a:pPr algn="r">
                        <a:lnSpc>
                          <a:spcPct val="107000"/>
                        </a:lnSpc>
                        <a:spcAft>
                          <a:spcPts val="0"/>
                        </a:spcAft>
                      </a:pPr>
                      <a:r>
                        <a:rPr lang="en-GB" sz="1200">
                          <a:effectLst/>
                        </a:rPr>
                        <a:t>Biology Chapters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200">
                          <a:effectLst/>
                        </a:rPr>
                        <a:t>Chemistry Chapters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200">
                          <a:effectLst/>
                        </a:rPr>
                        <a:t>Physics Chapters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6121962"/>
                  </a:ext>
                </a:extLst>
              </a:tr>
              <a:tr h="2606116">
                <a:tc>
                  <a:txBody>
                    <a:bodyPr/>
                    <a:lstStyle/>
                    <a:p>
                      <a:pPr algn="r">
                        <a:lnSpc>
                          <a:spcPct val="107000"/>
                        </a:lnSpc>
                        <a:spcAft>
                          <a:spcPts val="0"/>
                        </a:spcAft>
                      </a:pPr>
                      <a:r>
                        <a:rPr lang="en-GB" sz="1200">
                          <a:effectLst/>
                        </a:rPr>
                        <a:t>B1: You and your genes </a:t>
                      </a:r>
                      <a:endParaRPr lang="en-GB" sz="1100">
                        <a:effectLst/>
                      </a:endParaRPr>
                    </a:p>
                    <a:p>
                      <a:pPr algn="r">
                        <a:lnSpc>
                          <a:spcPct val="107000"/>
                        </a:lnSpc>
                        <a:spcAft>
                          <a:spcPts val="0"/>
                        </a:spcAft>
                      </a:pPr>
                      <a:r>
                        <a:rPr lang="en-GB" sz="1200">
                          <a:effectLst/>
                        </a:rPr>
                        <a:t>B2: Keeping healthy </a:t>
                      </a:r>
                      <a:endParaRPr lang="en-GB" sz="1100">
                        <a:effectLst/>
                      </a:endParaRPr>
                    </a:p>
                    <a:p>
                      <a:pPr algn="r">
                        <a:lnSpc>
                          <a:spcPct val="107000"/>
                        </a:lnSpc>
                        <a:spcAft>
                          <a:spcPts val="0"/>
                        </a:spcAft>
                      </a:pPr>
                      <a:r>
                        <a:rPr lang="en-GB" sz="1200">
                          <a:effectLst/>
                        </a:rPr>
                        <a:t>B3: Living together – food and ecosystems </a:t>
                      </a:r>
                      <a:endParaRPr lang="en-GB" sz="1100">
                        <a:effectLst/>
                      </a:endParaRPr>
                    </a:p>
                    <a:p>
                      <a:pPr algn="r">
                        <a:lnSpc>
                          <a:spcPct val="107000"/>
                        </a:lnSpc>
                        <a:spcAft>
                          <a:spcPts val="0"/>
                        </a:spcAft>
                      </a:pPr>
                      <a:r>
                        <a:rPr lang="en-GB" sz="1200">
                          <a:effectLst/>
                        </a:rPr>
                        <a:t>B4: Using food and controlling growth </a:t>
                      </a:r>
                      <a:endParaRPr lang="en-GB" sz="1100">
                        <a:effectLst/>
                      </a:endParaRPr>
                    </a:p>
                    <a:p>
                      <a:pPr algn="r">
                        <a:lnSpc>
                          <a:spcPct val="107000"/>
                        </a:lnSpc>
                        <a:spcAft>
                          <a:spcPts val="0"/>
                        </a:spcAft>
                      </a:pPr>
                      <a:r>
                        <a:rPr lang="en-GB" sz="1200">
                          <a:effectLst/>
                        </a:rPr>
                        <a:t>B5: The human body – staying alive </a:t>
                      </a:r>
                      <a:endParaRPr lang="en-GB" sz="1100">
                        <a:effectLst/>
                      </a:endParaRPr>
                    </a:p>
                    <a:p>
                      <a:pPr algn="r">
                        <a:lnSpc>
                          <a:spcPct val="107000"/>
                        </a:lnSpc>
                        <a:spcAft>
                          <a:spcPts val="0"/>
                        </a:spcAft>
                      </a:pPr>
                      <a:r>
                        <a:rPr lang="en-GB" sz="1200">
                          <a:effectLst/>
                        </a:rPr>
                        <a:t>B6: Life on Earth – past, present and future </a:t>
                      </a:r>
                      <a:endParaRPr lang="en-GB" sz="1100">
                        <a:effectLst/>
                      </a:endParaRPr>
                    </a:p>
                    <a:p>
                      <a:pPr algn="r">
                        <a:lnSpc>
                          <a:spcPct val="107000"/>
                        </a:lnSpc>
                        <a:spcAft>
                          <a:spcPts val="0"/>
                        </a:spcAft>
                      </a:pPr>
                      <a:r>
                        <a:rPr lang="en-GB" sz="1200">
                          <a:effectLst/>
                        </a:rPr>
                        <a:t>B7: Ideas about science (All years)</a:t>
                      </a:r>
                      <a:endParaRPr lang="en-GB" sz="1100">
                        <a:effectLst/>
                      </a:endParaRPr>
                    </a:p>
                    <a:p>
                      <a:pPr algn="r">
                        <a:lnSpc>
                          <a:spcPct val="107000"/>
                        </a:lnSpc>
                        <a:spcAft>
                          <a:spcPts val="0"/>
                        </a:spcAft>
                      </a:pPr>
                      <a:r>
                        <a:rPr lang="en-GB" sz="1200">
                          <a:effectLst/>
                        </a:rPr>
                        <a:t>B8: Practical skills (All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200">
                          <a:effectLst/>
                        </a:rPr>
                        <a:t>C1: Air and water </a:t>
                      </a:r>
                      <a:endParaRPr lang="en-GB" sz="1100">
                        <a:effectLst/>
                      </a:endParaRPr>
                    </a:p>
                    <a:p>
                      <a:pPr algn="r">
                        <a:lnSpc>
                          <a:spcPct val="107000"/>
                        </a:lnSpc>
                        <a:spcAft>
                          <a:spcPts val="0"/>
                        </a:spcAft>
                      </a:pPr>
                      <a:r>
                        <a:rPr lang="en-GB" sz="1200">
                          <a:effectLst/>
                        </a:rPr>
                        <a:t>C2: Chemical patterns </a:t>
                      </a:r>
                      <a:endParaRPr lang="en-GB" sz="1100">
                        <a:effectLst/>
                      </a:endParaRPr>
                    </a:p>
                    <a:p>
                      <a:pPr algn="r">
                        <a:lnSpc>
                          <a:spcPct val="107000"/>
                        </a:lnSpc>
                        <a:spcAft>
                          <a:spcPts val="0"/>
                        </a:spcAft>
                      </a:pPr>
                      <a:r>
                        <a:rPr lang="en-GB" sz="1200">
                          <a:effectLst/>
                        </a:rPr>
                        <a:t>C3: Chemicals of the natural environment </a:t>
                      </a:r>
                      <a:endParaRPr lang="en-GB" sz="1100">
                        <a:effectLst/>
                      </a:endParaRPr>
                    </a:p>
                    <a:p>
                      <a:pPr algn="r">
                        <a:lnSpc>
                          <a:spcPct val="107000"/>
                        </a:lnSpc>
                        <a:spcAft>
                          <a:spcPts val="0"/>
                        </a:spcAft>
                      </a:pPr>
                      <a:r>
                        <a:rPr lang="en-GB" sz="1200">
                          <a:effectLst/>
                        </a:rPr>
                        <a:t>C4: Material choices </a:t>
                      </a:r>
                      <a:endParaRPr lang="en-GB" sz="1100">
                        <a:effectLst/>
                      </a:endParaRPr>
                    </a:p>
                    <a:p>
                      <a:pPr algn="r">
                        <a:lnSpc>
                          <a:spcPct val="107000"/>
                        </a:lnSpc>
                        <a:spcAft>
                          <a:spcPts val="0"/>
                        </a:spcAft>
                      </a:pPr>
                      <a:r>
                        <a:rPr lang="en-GB" sz="1200">
                          <a:effectLst/>
                        </a:rPr>
                        <a:t>C5: Chemical analysis </a:t>
                      </a:r>
                      <a:endParaRPr lang="en-GB" sz="1100">
                        <a:effectLst/>
                      </a:endParaRPr>
                    </a:p>
                    <a:p>
                      <a:pPr algn="r">
                        <a:lnSpc>
                          <a:spcPct val="107000"/>
                        </a:lnSpc>
                        <a:spcAft>
                          <a:spcPts val="0"/>
                        </a:spcAft>
                      </a:pPr>
                      <a:r>
                        <a:rPr lang="en-GB" sz="1200">
                          <a:effectLst/>
                        </a:rPr>
                        <a:t>C6: Making useful chemicals </a:t>
                      </a:r>
                      <a:endParaRPr lang="en-GB" sz="1100">
                        <a:effectLst/>
                      </a:endParaRPr>
                    </a:p>
                    <a:p>
                      <a:pPr algn="r">
                        <a:lnSpc>
                          <a:spcPct val="107000"/>
                        </a:lnSpc>
                        <a:spcAft>
                          <a:spcPts val="0"/>
                        </a:spcAft>
                      </a:pPr>
                      <a:r>
                        <a:rPr lang="en-GB" sz="1200">
                          <a:effectLst/>
                        </a:rPr>
                        <a:t>C7: Ideas about Science (All years)</a:t>
                      </a:r>
                      <a:endParaRPr lang="en-GB" sz="1100">
                        <a:effectLst/>
                      </a:endParaRPr>
                    </a:p>
                    <a:p>
                      <a:pPr algn="r">
                        <a:lnSpc>
                          <a:spcPct val="107000"/>
                        </a:lnSpc>
                        <a:spcAft>
                          <a:spcPts val="0"/>
                        </a:spcAft>
                      </a:pPr>
                      <a:r>
                        <a:rPr lang="en-GB" sz="1200">
                          <a:effectLst/>
                        </a:rPr>
                        <a:t>C8: Practical skills (All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200">
                          <a:effectLst/>
                        </a:rPr>
                        <a:t>P1: Radiation and waves </a:t>
                      </a:r>
                      <a:endParaRPr lang="en-GB" sz="1100">
                        <a:effectLst/>
                      </a:endParaRPr>
                    </a:p>
                    <a:p>
                      <a:pPr algn="r">
                        <a:lnSpc>
                          <a:spcPct val="107000"/>
                        </a:lnSpc>
                        <a:spcAft>
                          <a:spcPts val="0"/>
                        </a:spcAft>
                      </a:pPr>
                      <a:r>
                        <a:rPr lang="en-GB" sz="1200">
                          <a:effectLst/>
                        </a:rPr>
                        <a:t>P2: Sustainable energy </a:t>
                      </a:r>
                      <a:endParaRPr lang="en-GB" sz="1100">
                        <a:effectLst/>
                      </a:endParaRPr>
                    </a:p>
                    <a:p>
                      <a:pPr algn="r">
                        <a:lnSpc>
                          <a:spcPct val="107000"/>
                        </a:lnSpc>
                        <a:spcAft>
                          <a:spcPts val="0"/>
                        </a:spcAft>
                      </a:pPr>
                      <a:r>
                        <a:rPr lang="en-GB" sz="1200">
                          <a:effectLst/>
                        </a:rPr>
                        <a:t>P3: Electric circuits </a:t>
                      </a:r>
                      <a:endParaRPr lang="en-GB" sz="1100">
                        <a:effectLst/>
                      </a:endParaRPr>
                    </a:p>
                    <a:p>
                      <a:pPr algn="r">
                        <a:lnSpc>
                          <a:spcPct val="107000"/>
                        </a:lnSpc>
                        <a:spcAft>
                          <a:spcPts val="0"/>
                        </a:spcAft>
                      </a:pPr>
                      <a:r>
                        <a:rPr lang="en-GB" sz="1200">
                          <a:effectLst/>
                        </a:rPr>
                        <a:t>P4: Explaining motion </a:t>
                      </a:r>
                      <a:endParaRPr lang="en-GB" sz="1100">
                        <a:effectLst/>
                      </a:endParaRPr>
                    </a:p>
                    <a:p>
                      <a:pPr algn="r">
                        <a:lnSpc>
                          <a:spcPct val="107000"/>
                        </a:lnSpc>
                        <a:spcAft>
                          <a:spcPts val="0"/>
                        </a:spcAft>
                      </a:pPr>
                      <a:r>
                        <a:rPr lang="en-GB" sz="1200">
                          <a:effectLst/>
                        </a:rPr>
                        <a:t>P5: Radioactive materials </a:t>
                      </a:r>
                      <a:endParaRPr lang="en-GB" sz="1100">
                        <a:effectLst/>
                      </a:endParaRPr>
                    </a:p>
                    <a:p>
                      <a:pPr algn="r">
                        <a:lnSpc>
                          <a:spcPct val="107000"/>
                        </a:lnSpc>
                        <a:spcAft>
                          <a:spcPts val="0"/>
                        </a:spcAft>
                      </a:pPr>
                      <a:r>
                        <a:rPr lang="en-GB" sz="1200">
                          <a:effectLst/>
                        </a:rPr>
                        <a:t>P6: Matter – models and explanations </a:t>
                      </a:r>
                      <a:endParaRPr lang="en-GB" sz="1100">
                        <a:effectLst/>
                      </a:endParaRPr>
                    </a:p>
                    <a:p>
                      <a:pPr algn="r">
                        <a:lnSpc>
                          <a:spcPct val="107000"/>
                        </a:lnSpc>
                        <a:spcAft>
                          <a:spcPts val="0"/>
                        </a:spcAft>
                      </a:pPr>
                      <a:r>
                        <a:rPr lang="en-GB" sz="1200">
                          <a:effectLst/>
                        </a:rPr>
                        <a:t>P7: Ideas about Science (All years)</a:t>
                      </a:r>
                      <a:endParaRPr lang="en-GB" sz="1100">
                        <a:effectLst/>
                      </a:endParaRPr>
                    </a:p>
                    <a:p>
                      <a:pPr algn="r">
                        <a:lnSpc>
                          <a:spcPct val="107000"/>
                        </a:lnSpc>
                        <a:spcAft>
                          <a:spcPts val="0"/>
                        </a:spcAft>
                      </a:pPr>
                      <a:r>
                        <a:rPr lang="en-GB" sz="1200">
                          <a:effectLst/>
                        </a:rPr>
                        <a:t>P8: Practical skills (All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557352"/>
                  </a:ext>
                </a:extLst>
              </a:tr>
            </a:tbl>
          </a:graphicData>
        </a:graphic>
      </p:graphicFrame>
      <p:pic>
        <p:nvPicPr>
          <p:cNvPr id="3" name="Picture 2">
            <a:extLst>
              <a:ext uri="{FF2B5EF4-FFF2-40B4-BE49-F238E27FC236}">
                <a16:creationId xmlns:a16="http://schemas.microsoft.com/office/drawing/2014/main" id="{1C49FC2C-E159-27C7-B98E-374D3FA1D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8" name="Picture 7" descr="Hexagon banner head">
            <a:extLst>
              <a:ext uri="{FF2B5EF4-FFF2-40B4-BE49-F238E27FC236}">
                <a16:creationId xmlns:a16="http://schemas.microsoft.com/office/drawing/2014/main" id="{9D4F85AD-D96C-199D-3E59-B6779BBF0F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9" name="Picture 8">
            <a:extLst>
              <a:ext uri="{FF2B5EF4-FFF2-40B4-BE49-F238E27FC236}">
                <a16:creationId xmlns:a16="http://schemas.microsoft.com/office/drawing/2014/main" id="{DA8F938D-85A8-75CD-8F0C-F5C885949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Tree>
    <p:extLst>
      <p:ext uri="{BB962C8B-B14F-4D97-AF65-F5344CB8AC3E}">
        <p14:creationId xmlns:p14="http://schemas.microsoft.com/office/powerpoint/2010/main" val="3358021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6" y="1685254"/>
            <a:ext cx="11125871" cy="50879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buNone/>
            </a:pPr>
            <a:r>
              <a:rPr lang="en-GB">
                <a:cs typeface="Calibri"/>
              </a:rPr>
              <a:t>Information that students and parents will be provided with:</a:t>
            </a:r>
          </a:p>
          <a:p>
            <a:pPr marL="457200" lvl="1" indent="-342900"/>
            <a:r>
              <a:rPr lang="en-GB">
                <a:cs typeface="Calibri"/>
              </a:rPr>
              <a:t>More time will be devoted to revision strategies during form time.</a:t>
            </a:r>
          </a:p>
          <a:p>
            <a:pPr marL="457200" lvl="1" indent="-342900"/>
            <a:r>
              <a:rPr lang="en-GB">
                <a:cs typeface="Calibri"/>
              </a:rPr>
              <a:t>Resources to support understanding the question command words in exam questions.</a:t>
            </a:r>
          </a:p>
          <a:p>
            <a:pPr marL="457200" lvl="1" indent="-342900"/>
            <a:r>
              <a:rPr lang="en-GB">
                <a:cs typeface="Calibri"/>
              </a:rPr>
              <a:t>School has a subscription to </a:t>
            </a:r>
            <a:r>
              <a:rPr lang="en-GB" err="1">
                <a:cs typeface="Calibri"/>
              </a:rPr>
              <a:t>GCSEpod</a:t>
            </a:r>
            <a:r>
              <a:rPr lang="en-GB">
                <a:cs typeface="Calibri"/>
              </a:rPr>
              <a:t>, which students can use as part of their revision.</a:t>
            </a:r>
          </a:p>
          <a:p>
            <a:pPr marL="457200" lvl="1" indent="-342900"/>
            <a:r>
              <a:rPr lang="en-GB">
                <a:cs typeface="Calibri"/>
              </a:rPr>
              <a:t>Information sheets for students and parents about the exams.</a:t>
            </a:r>
          </a:p>
          <a:p>
            <a:pPr marL="457200" lvl="1" indent="-342900"/>
            <a:endParaRPr lang="en-GB">
              <a:cs typeface="Calibri"/>
            </a:endParaRPr>
          </a:p>
          <a:p>
            <a:pPr marL="114300" lvl="1" indent="0">
              <a:buNone/>
            </a:pPr>
            <a:endParaRPr lang="en-GB">
              <a:cs typeface="Calibri"/>
            </a:endParaRP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pic>
        <p:nvPicPr>
          <p:cNvPr id="7" name="Picture 6">
            <a:extLst>
              <a:ext uri="{FF2B5EF4-FFF2-40B4-BE49-F238E27FC236}">
                <a16:creationId xmlns:a16="http://schemas.microsoft.com/office/drawing/2014/main" id="{7C269291-3FA3-2B1A-8189-05DB46CD46C3}"/>
              </a:ext>
            </a:extLst>
          </p:cNvPr>
          <p:cNvPicPr>
            <a:picLocks noChangeAspect="1"/>
          </p:cNvPicPr>
          <p:nvPr/>
        </p:nvPicPr>
        <p:blipFill>
          <a:blip r:embed="rId4"/>
          <a:stretch>
            <a:fillRect/>
          </a:stretch>
        </p:blipFill>
        <p:spPr>
          <a:xfrm>
            <a:off x="286905" y="2068294"/>
            <a:ext cx="5520791" cy="3356777"/>
          </a:xfrm>
          <a:prstGeom prst="rect">
            <a:avLst/>
          </a:prstGeom>
        </p:spPr>
      </p:pic>
      <p:pic>
        <p:nvPicPr>
          <p:cNvPr id="10" name="Picture 9">
            <a:extLst>
              <a:ext uri="{FF2B5EF4-FFF2-40B4-BE49-F238E27FC236}">
                <a16:creationId xmlns:a16="http://schemas.microsoft.com/office/drawing/2014/main" id="{9C9526C8-A6C3-7AAD-AAEA-3A60F09F5DBC}"/>
              </a:ext>
            </a:extLst>
          </p:cNvPr>
          <p:cNvPicPr>
            <a:picLocks noChangeAspect="1"/>
          </p:cNvPicPr>
          <p:nvPr/>
        </p:nvPicPr>
        <p:blipFill>
          <a:blip r:embed="rId5"/>
          <a:stretch>
            <a:fillRect/>
          </a:stretch>
        </p:blipFill>
        <p:spPr>
          <a:xfrm>
            <a:off x="6172155" y="2536089"/>
            <a:ext cx="5326613" cy="2421188"/>
          </a:xfrm>
          <a:prstGeom prst="rect">
            <a:avLst/>
          </a:prstGeom>
        </p:spPr>
      </p:pic>
    </p:spTree>
    <p:extLst>
      <p:ext uri="{BB962C8B-B14F-4D97-AF65-F5344CB8AC3E}">
        <p14:creationId xmlns:p14="http://schemas.microsoft.com/office/powerpoint/2010/main" val="20669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pic>
        <p:nvPicPr>
          <p:cNvPr id="3" name="Picture 6" descr="A picture containing text, writing implement, stationary, pencil&#10;&#10;Description automatically generated">
            <a:extLst>
              <a:ext uri="{FF2B5EF4-FFF2-40B4-BE49-F238E27FC236}">
                <a16:creationId xmlns:a16="http://schemas.microsoft.com/office/drawing/2014/main" id="{EFFE2D62-33CD-F4E3-0E42-ECB08E5340D6}"/>
              </a:ext>
            </a:extLst>
          </p:cNvPr>
          <p:cNvPicPr>
            <a:picLocks noChangeAspect="1"/>
          </p:cNvPicPr>
          <p:nvPr/>
        </p:nvPicPr>
        <p:blipFill>
          <a:blip r:embed="rId4"/>
          <a:stretch>
            <a:fillRect/>
          </a:stretch>
        </p:blipFill>
        <p:spPr>
          <a:xfrm>
            <a:off x="1882" y="607624"/>
            <a:ext cx="12188236" cy="6254234"/>
          </a:xfrm>
          <a:prstGeom prst="rect">
            <a:avLst/>
          </a:prstGeom>
        </p:spPr>
      </p:pic>
    </p:spTree>
    <p:extLst>
      <p:ext uri="{BB962C8B-B14F-4D97-AF65-F5344CB8AC3E}">
        <p14:creationId xmlns:p14="http://schemas.microsoft.com/office/powerpoint/2010/main" val="344035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7" y="2078160"/>
            <a:ext cx="10515600" cy="24923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a:t>Planning a revision schedule</a:t>
            </a:r>
            <a:endParaRPr lang="en-US"/>
          </a:p>
          <a:p>
            <a:pPr lvl="1"/>
            <a:r>
              <a:rPr lang="en-GB">
                <a:cs typeface="Calibri"/>
              </a:rPr>
              <a:t>Providing the correct environment</a:t>
            </a:r>
          </a:p>
          <a:p>
            <a:pPr lvl="1"/>
            <a:r>
              <a:rPr lang="en-GB">
                <a:cs typeface="Calibri"/>
              </a:rPr>
              <a:t>Strategies to use to support revision</a:t>
            </a:r>
          </a:p>
          <a:p>
            <a:pPr lvl="2"/>
            <a:r>
              <a:rPr lang="en-GB">
                <a:cs typeface="Calibri"/>
              </a:rPr>
              <a:t>Specific strategies for English, maths and science</a:t>
            </a:r>
          </a:p>
          <a:p>
            <a:pPr lvl="1"/>
            <a:r>
              <a:rPr lang="en-GB">
                <a:cs typeface="Calibri"/>
              </a:rPr>
              <a:t>Information that will be provided to students and parents/carers</a:t>
            </a:r>
          </a:p>
          <a:p>
            <a:pPr marL="457200" lvl="1" indent="0">
              <a:buNone/>
            </a:pPr>
            <a:endParaRPr lang="en-GB">
              <a:cs typeface="Calibri"/>
            </a:endParaRP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spTree>
    <p:extLst>
      <p:ext uri="{BB962C8B-B14F-4D97-AF65-F5344CB8AC3E}">
        <p14:creationId xmlns:p14="http://schemas.microsoft.com/office/powerpoint/2010/main" val="118633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pic>
        <p:nvPicPr>
          <p:cNvPr id="2" name="Picture 2" descr="Text&#10;&#10;Description automatically generated">
            <a:extLst>
              <a:ext uri="{FF2B5EF4-FFF2-40B4-BE49-F238E27FC236}">
                <a16:creationId xmlns:a16="http://schemas.microsoft.com/office/drawing/2014/main" id="{1B671E8E-6306-1003-23E0-57F7B9A881E6}"/>
              </a:ext>
            </a:extLst>
          </p:cNvPr>
          <p:cNvPicPr>
            <a:picLocks noChangeAspect="1"/>
          </p:cNvPicPr>
          <p:nvPr/>
        </p:nvPicPr>
        <p:blipFill>
          <a:blip r:embed="rId4"/>
          <a:stretch>
            <a:fillRect/>
          </a:stretch>
        </p:blipFill>
        <p:spPr>
          <a:xfrm>
            <a:off x="-45155" y="616068"/>
            <a:ext cx="12272903" cy="6274975"/>
          </a:xfrm>
          <a:prstGeom prst="rect">
            <a:avLst/>
          </a:prstGeom>
        </p:spPr>
      </p:pic>
    </p:spTree>
    <p:extLst>
      <p:ext uri="{BB962C8B-B14F-4D97-AF65-F5344CB8AC3E}">
        <p14:creationId xmlns:p14="http://schemas.microsoft.com/office/powerpoint/2010/main" val="3525330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pic>
        <p:nvPicPr>
          <p:cNvPr id="3" name="Picture 6" descr="A picture containing graphical user interface&#10;&#10;Description automatically generated">
            <a:extLst>
              <a:ext uri="{FF2B5EF4-FFF2-40B4-BE49-F238E27FC236}">
                <a16:creationId xmlns:a16="http://schemas.microsoft.com/office/drawing/2014/main" id="{57A4DF14-C867-A58B-7DA1-5E2162EF9398}"/>
              </a:ext>
            </a:extLst>
          </p:cNvPr>
          <p:cNvPicPr>
            <a:picLocks noChangeAspect="1"/>
          </p:cNvPicPr>
          <p:nvPr/>
        </p:nvPicPr>
        <p:blipFill>
          <a:blip r:embed="rId4"/>
          <a:stretch>
            <a:fillRect/>
          </a:stretch>
        </p:blipFill>
        <p:spPr>
          <a:xfrm>
            <a:off x="1883" y="653698"/>
            <a:ext cx="12122383" cy="6124456"/>
          </a:xfrm>
          <a:prstGeom prst="rect">
            <a:avLst/>
          </a:prstGeom>
        </p:spPr>
      </p:pic>
    </p:spTree>
    <p:extLst>
      <p:ext uri="{BB962C8B-B14F-4D97-AF65-F5344CB8AC3E}">
        <p14:creationId xmlns:p14="http://schemas.microsoft.com/office/powerpoint/2010/main" val="246729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pic>
        <p:nvPicPr>
          <p:cNvPr id="2" name="Picture 2" descr="A picture containing table&#10;&#10;Description automatically generated">
            <a:extLst>
              <a:ext uri="{FF2B5EF4-FFF2-40B4-BE49-F238E27FC236}">
                <a16:creationId xmlns:a16="http://schemas.microsoft.com/office/drawing/2014/main" id="{9844F831-F670-6EC8-E352-F535167649A8}"/>
              </a:ext>
            </a:extLst>
          </p:cNvPr>
          <p:cNvPicPr>
            <a:picLocks noChangeAspect="1"/>
          </p:cNvPicPr>
          <p:nvPr/>
        </p:nvPicPr>
        <p:blipFill>
          <a:blip r:embed="rId4"/>
          <a:stretch>
            <a:fillRect/>
          </a:stretch>
        </p:blipFill>
        <p:spPr>
          <a:xfrm>
            <a:off x="1882" y="616068"/>
            <a:ext cx="12103569" cy="6237345"/>
          </a:xfrm>
          <a:prstGeom prst="rect">
            <a:avLst/>
          </a:prstGeom>
        </p:spPr>
      </p:pic>
      <p:sp>
        <p:nvSpPr>
          <p:cNvPr id="3" name="Rectangle 2">
            <a:extLst>
              <a:ext uri="{FF2B5EF4-FFF2-40B4-BE49-F238E27FC236}">
                <a16:creationId xmlns:a16="http://schemas.microsoft.com/office/drawing/2014/main" id="{4B8FA802-9346-8897-EC00-25FA923B21B7}"/>
              </a:ext>
            </a:extLst>
          </p:cNvPr>
          <p:cNvSpPr/>
          <p:nvPr/>
        </p:nvSpPr>
        <p:spPr>
          <a:xfrm>
            <a:off x="3941703" y="1298221"/>
            <a:ext cx="7629407" cy="54374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0C218E-219F-293F-EF00-A870B99B7FEE}"/>
              </a:ext>
            </a:extLst>
          </p:cNvPr>
          <p:cNvSpPr txBox="1"/>
          <p:nvPr/>
        </p:nvSpPr>
        <p:spPr>
          <a:xfrm>
            <a:off x="7177851" y="3057408"/>
            <a:ext cx="289748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cs typeface="Calibri"/>
              </a:rPr>
              <a:t>?</a:t>
            </a:r>
            <a:endParaRPr lang="en-US" sz="9600"/>
          </a:p>
        </p:txBody>
      </p:sp>
    </p:spTree>
    <p:extLst>
      <p:ext uri="{BB962C8B-B14F-4D97-AF65-F5344CB8AC3E}">
        <p14:creationId xmlns:p14="http://schemas.microsoft.com/office/powerpoint/2010/main" val="3226479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pic>
        <p:nvPicPr>
          <p:cNvPr id="2" name="Picture 2" descr="A picture containing table&#10;&#10;Description automatically generated">
            <a:extLst>
              <a:ext uri="{FF2B5EF4-FFF2-40B4-BE49-F238E27FC236}">
                <a16:creationId xmlns:a16="http://schemas.microsoft.com/office/drawing/2014/main" id="{9844F831-F670-6EC8-E352-F535167649A8}"/>
              </a:ext>
            </a:extLst>
          </p:cNvPr>
          <p:cNvPicPr>
            <a:picLocks noChangeAspect="1"/>
          </p:cNvPicPr>
          <p:nvPr/>
        </p:nvPicPr>
        <p:blipFill>
          <a:blip r:embed="rId4"/>
          <a:stretch>
            <a:fillRect/>
          </a:stretch>
        </p:blipFill>
        <p:spPr>
          <a:xfrm>
            <a:off x="1882" y="616068"/>
            <a:ext cx="12103569" cy="6237345"/>
          </a:xfrm>
          <a:prstGeom prst="rect">
            <a:avLst/>
          </a:prstGeom>
        </p:spPr>
      </p:pic>
    </p:spTree>
    <p:extLst>
      <p:ext uri="{BB962C8B-B14F-4D97-AF65-F5344CB8AC3E}">
        <p14:creationId xmlns:p14="http://schemas.microsoft.com/office/powerpoint/2010/main" val="528562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pic>
        <p:nvPicPr>
          <p:cNvPr id="7" name="Picture 7">
            <a:extLst>
              <a:ext uri="{FF2B5EF4-FFF2-40B4-BE49-F238E27FC236}">
                <a16:creationId xmlns:a16="http://schemas.microsoft.com/office/drawing/2014/main" id="{EBA9ED2A-F752-451B-7619-A665DD8D54BF}"/>
              </a:ext>
            </a:extLst>
          </p:cNvPr>
          <p:cNvPicPr>
            <a:picLocks noChangeAspect="1"/>
          </p:cNvPicPr>
          <p:nvPr/>
        </p:nvPicPr>
        <p:blipFill>
          <a:blip r:embed="rId4"/>
          <a:stretch>
            <a:fillRect/>
          </a:stretch>
        </p:blipFill>
        <p:spPr>
          <a:xfrm>
            <a:off x="1882" y="616068"/>
            <a:ext cx="12188236" cy="6237345"/>
          </a:xfrm>
          <a:prstGeom prst="rect">
            <a:avLst/>
          </a:prstGeom>
        </p:spPr>
      </p:pic>
    </p:spTree>
    <p:extLst>
      <p:ext uri="{BB962C8B-B14F-4D97-AF65-F5344CB8AC3E}">
        <p14:creationId xmlns:p14="http://schemas.microsoft.com/office/powerpoint/2010/main" val="2477261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10;&#10;Description automatically generated">
            <a:extLst>
              <a:ext uri="{FF2B5EF4-FFF2-40B4-BE49-F238E27FC236}">
                <a16:creationId xmlns:a16="http://schemas.microsoft.com/office/drawing/2014/main" id="{2B35767F-BCBF-1031-B27F-F29754A056C0}"/>
              </a:ext>
            </a:extLst>
          </p:cNvPr>
          <p:cNvPicPr>
            <a:picLocks noChangeAspect="1"/>
          </p:cNvPicPr>
          <p:nvPr/>
        </p:nvPicPr>
        <p:blipFill>
          <a:blip r:embed="rId2"/>
          <a:stretch>
            <a:fillRect/>
          </a:stretch>
        </p:blipFill>
        <p:spPr>
          <a:xfrm>
            <a:off x="1037150" y="643467"/>
            <a:ext cx="10117699"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592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7" descr="Graphical user interface, text, website&#10;&#10;Description automatically generated">
            <a:extLst>
              <a:ext uri="{FF2B5EF4-FFF2-40B4-BE49-F238E27FC236}">
                <a16:creationId xmlns:a16="http://schemas.microsoft.com/office/drawing/2014/main" id="{0DA7C7B9-12E6-E0D2-3EA2-BE067CBCA5AC}"/>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4254637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application&#10;&#10;Description automatically generated">
            <a:extLst>
              <a:ext uri="{FF2B5EF4-FFF2-40B4-BE49-F238E27FC236}">
                <a16:creationId xmlns:a16="http://schemas.microsoft.com/office/drawing/2014/main" id="{1E794C68-4DF3-27F0-3938-78966F79F6EF}"/>
              </a:ext>
            </a:extLst>
          </p:cNvPr>
          <p:cNvPicPr>
            <a:picLocks noGrp="1" noChangeAspect="1"/>
          </p:cNvPicPr>
          <p:nvPr>
            <p:ph idx="1"/>
          </p:nvPr>
        </p:nvPicPr>
        <p:blipFill>
          <a:blip r:embed="rId2"/>
          <a:stretch>
            <a:fillRect/>
          </a:stretch>
        </p:blipFill>
        <p:spPr>
          <a:xfrm>
            <a:off x="-35433" y="589"/>
            <a:ext cx="12225236" cy="6853707"/>
          </a:xfrm>
        </p:spPr>
      </p:pic>
    </p:spTree>
    <p:extLst>
      <p:ext uri="{BB962C8B-B14F-4D97-AF65-F5344CB8AC3E}">
        <p14:creationId xmlns:p14="http://schemas.microsoft.com/office/powerpoint/2010/main" val="3046889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pic>
        <p:nvPicPr>
          <p:cNvPr id="2" name="Picture 2" descr="Graphical user interface, text&#10;&#10;Description automatically generated">
            <a:extLst>
              <a:ext uri="{FF2B5EF4-FFF2-40B4-BE49-F238E27FC236}">
                <a16:creationId xmlns:a16="http://schemas.microsoft.com/office/drawing/2014/main" id="{E6FC247A-6BE5-2702-0A67-2D6A1CF59FB6}"/>
              </a:ext>
            </a:extLst>
          </p:cNvPr>
          <p:cNvPicPr>
            <a:picLocks noChangeAspect="1"/>
          </p:cNvPicPr>
          <p:nvPr/>
        </p:nvPicPr>
        <p:blipFill>
          <a:blip r:embed="rId4"/>
          <a:stretch>
            <a:fillRect/>
          </a:stretch>
        </p:blipFill>
        <p:spPr>
          <a:xfrm>
            <a:off x="534296" y="912990"/>
            <a:ext cx="11275718" cy="5672901"/>
          </a:xfrm>
          <a:prstGeom prst="rect">
            <a:avLst/>
          </a:prstGeom>
        </p:spPr>
      </p:pic>
    </p:spTree>
    <p:extLst>
      <p:ext uri="{BB962C8B-B14F-4D97-AF65-F5344CB8AC3E}">
        <p14:creationId xmlns:p14="http://schemas.microsoft.com/office/powerpoint/2010/main" val="1387931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pic>
        <p:nvPicPr>
          <p:cNvPr id="2" name="Picture 2" descr="Graphical user interface, text, application, email&#10;&#10;Description automatically generated">
            <a:extLst>
              <a:ext uri="{FF2B5EF4-FFF2-40B4-BE49-F238E27FC236}">
                <a16:creationId xmlns:a16="http://schemas.microsoft.com/office/drawing/2014/main" id="{A090CAEB-5BB6-3BC9-9E4F-6F63C1A9B704}"/>
              </a:ext>
            </a:extLst>
          </p:cNvPr>
          <p:cNvPicPr>
            <a:picLocks noChangeAspect="1"/>
          </p:cNvPicPr>
          <p:nvPr/>
        </p:nvPicPr>
        <p:blipFill>
          <a:blip r:embed="rId4"/>
          <a:stretch>
            <a:fillRect/>
          </a:stretch>
        </p:blipFill>
        <p:spPr>
          <a:xfrm>
            <a:off x="603955" y="663105"/>
            <a:ext cx="11209866" cy="6115050"/>
          </a:xfrm>
          <a:prstGeom prst="rect">
            <a:avLst/>
          </a:prstGeom>
        </p:spPr>
      </p:pic>
    </p:spTree>
    <p:extLst>
      <p:ext uri="{BB962C8B-B14F-4D97-AF65-F5344CB8AC3E}">
        <p14:creationId xmlns:p14="http://schemas.microsoft.com/office/powerpoint/2010/main" val="45840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7" y="1685254"/>
            <a:ext cx="10515600" cy="50879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buNone/>
            </a:pPr>
            <a:r>
              <a:rPr lang="en-GB">
                <a:cs typeface="Calibri"/>
              </a:rPr>
              <a:t>Guidance for making a revision schedule:</a:t>
            </a:r>
          </a:p>
          <a:p>
            <a:pPr marL="457200" lvl="1" indent="-342900"/>
            <a:r>
              <a:rPr lang="en-GB">
                <a:cs typeface="Calibri"/>
              </a:rPr>
              <a:t>Find out the dates of the exams – how many days are there until the start of the exams?</a:t>
            </a:r>
          </a:p>
          <a:p>
            <a:pPr marL="457200" lvl="1" indent="-342900"/>
            <a:r>
              <a:rPr lang="en-GB">
                <a:cs typeface="Calibri"/>
              </a:rPr>
              <a:t>Discuss with your child about how long they will focus on revision for in a single block without distractions – advice is for blocks of 20-30 minutes.</a:t>
            </a:r>
          </a:p>
          <a:p>
            <a:pPr marL="457200" lvl="1" indent="-342900"/>
            <a:r>
              <a:rPr lang="en-GB">
                <a:cs typeface="Calibri"/>
              </a:rPr>
              <a:t>Work out how many 'sessions' of revision students will be able to do each day.</a:t>
            </a:r>
          </a:p>
          <a:p>
            <a:pPr marL="457200" lvl="1" indent="-342900"/>
            <a:r>
              <a:rPr lang="en-GB">
                <a:cs typeface="Calibri"/>
              </a:rPr>
              <a:t>Think about how many sessions there are for each subject and assign those to the days in the schedule.</a:t>
            </a:r>
          </a:p>
          <a:p>
            <a:pPr marL="457200" lvl="1" indent="-342900"/>
            <a:endParaRPr lang="en-GB">
              <a:cs typeface="Calibri"/>
            </a:endParaRPr>
          </a:p>
          <a:p>
            <a:pPr marL="457200" lvl="1" indent="-342900"/>
            <a:r>
              <a:rPr lang="en-GB">
                <a:cs typeface="Calibri"/>
              </a:rPr>
              <a:t>I wouldn't recommend assigning topics to a session yet.  </a:t>
            </a:r>
          </a:p>
          <a:p>
            <a:pPr marL="457200" lvl="1" indent="-342900"/>
            <a:r>
              <a:rPr lang="en-GB">
                <a:cs typeface="Calibri"/>
              </a:rPr>
              <a:t>This should be done on the day and should not be topics in which they are already confident.  It is helpful to have a list of key topics for each subject that they want to focus upon during their revision.</a:t>
            </a:r>
            <a:endParaRPr lang="en-GB"/>
          </a:p>
          <a:p>
            <a:pPr marL="457200" lvl="1" indent="-342900"/>
            <a:endParaRPr lang="en-GB">
              <a:cs typeface="Calibri"/>
            </a:endParaRP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spTree>
    <p:extLst>
      <p:ext uri="{BB962C8B-B14F-4D97-AF65-F5344CB8AC3E}">
        <p14:creationId xmlns:p14="http://schemas.microsoft.com/office/powerpoint/2010/main" val="7417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C84073-CAF7-AB45-B44D-59A37FE6CCF1}"/>
              </a:ext>
            </a:extLst>
          </p:cNvPr>
          <p:cNvSpPr txBox="1">
            <a:spLocks/>
          </p:cNvSpPr>
          <p:nvPr/>
        </p:nvSpPr>
        <p:spPr>
          <a:xfrm>
            <a:off x="838200" y="91921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75000"/>
                  </a:schemeClr>
                </a:solidFill>
                <a:latin typeface="Helvetica" pitchFamily="2" charset="0"/>
              </a:rPr>
              <a:t>The Bradford and Craven</a:t>
            </a:r>
            <a:br>
              <a:rPr lang="en-US" b="1">
                <a:solidFill>
                  <a:schemeClr val="accent1">
                    <a:lumMod val="75000"/>
                  </a:schemeClr>
                </a:solidFill>
                <a:latin typeface="Helvetica" pitchFamily="2" charset="0"/>
              </a:rPr>
            </a:br>
            <a:r>
              <a:rPr lang="en-US" b="1">
                <a:solidFill>
                  <a:schemeClr val="accent1">
                    <a:lumMod val="75000"/>
                  </a:schemeClr>
                </a:solidFill>
                <a:latin typeface="Helvetica" pitchFamily="2" charset="0"/>
              </a:rPr>
              <a:t>Mental Health Support Team (MHST)</a:t>
            </a:r>
          </a:p>
        </p:txBody>
      </p:sp>
      <p:pic>
        <p:nvPicPr>
          <p:cNvPr id="2" name="Picture 1" descr="Diagram&#10;&#10;Description automatically generated with medium confidence">
            <a:extLst>
              <a:ext uri="{FF2B5EF4-FFF2-40B4-BE49-F238E27FC236}">
                <a16:creationId xmlns:a16="http://schemas.microsoft.com/office/drawing/2014/main" id="{2627763B-E45D-8433-57E5-9F84DA872E96}"/>
              </a:ext>
            </a:extLst>
          </p:cNvPr>
          <p:cNvPicPr>
            <a:picLocks noChangeAspect="1"/>
          </p:cNvPicPr>
          <p:nvPr/>
        </p:nvPicPr>
        <p:blipFill rotWithShape="1">
          <a:blip r:embed="rId3"/>
          <a:srcRect b="8706"/>
          <a:stretch/>
        </p:blipFill>
        <p:spPr>
          <a:xfrm>
            <a:off x="1337388" y="2375407"/>
            <a:ext cx="9517224" cy="3269613"/>
          </a:xfrm>
          <a:prstGeom prst="rect">
            <a:avLst/>
          </a:prstGeom>
        </p:spPr>
      </p:pic>
    </p:spTree>
    <p:extLst>
      <p:ext uri="{BB962C8B-B14F-4D97-AF65-F5344CB8AC3E}">
        <p14:creationId xmlns:p14="http://schemas.microsoft.com/office/powerpoint/2010/main" val="3790565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392F3D-1F7E-7D31-9FB0-4E9DDB95B082}"/>
              </a:ext>
            </a:extLst>
          </p:cNvPr>
          <p:cNvSpPr txBox="1">
            <a:spLocks/>
          </p:cNvSpPr>
          <p:nvPr/>
        </p:nvSpPr>
        <p:spPr>
          <a:xfrm>
            <a:off x="314158" y="457963"/>
            <a:ext cx="9144000" cy="935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chemeClr val="accent1">
                    <a:lumMod val="50000"/>
                  </a:schemeClr>
                </a:solidFill>
                <a:latin typeface="Dreaming Outloud Pro" panose="020F0502020204030204" pitchFamily="34" charset="0"/>
                <a:cs typeface="Dreaming Outloud Pro" panose="020F0502020204030204" pitchFamily="34" charset="0"/>
              </a:rPr>
              <a:t>Fight, Flight, Freeze </a:t>
            </a:r>
          </a:p>
        </p:txBody>
      </p:sp>
      <p:sp>
        <p:nvSpPr>
          <p:cNvPr id="2" name="Content Placeholder 2">
            <a:extLst>
              <a:ext uri="{FF2B5EF4-FFF2-40B4-BE49-F238E27FC236}">
                <a16:creationId xmlns:a16="http://schemas.microsoft.com/office/drawing/2014/main" id="{2A92DE79-B8B0-2490-9B6B-D2265BB6575E}"/>
              </a:ext>
            </a:extLst>
          </p:cNvPr>
          <p:cNvSpPr txBox="1">
            <a:spLocks/>
          </p:cNvSpPr>
          <p:nvPr/>
        </p:nvSpPr>
        <p:spPr>
          <a:xfrm>
            <a:off x="437847" y="1820293"/>
            <a:ext cx="7213599"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accent1">
                  <a:lumMod val="50000"/>
                </a:schemeClr>
              </a:solidFill>
            </a:endParaRPr>
          </a:p>
          <a:p>
            <a:pPr marL="0" indent="0">
              <a:buNone/>
            </a:pPr>
            <a:endParaRPr lang="en-GB">
              <a:solidFill>
                <a:schemeClr val="accent1">
                  <a:lumMod val="50000"/>
                </a:schemeClr>
              </a:solidFill>
            </a:endParaRPr>
          </a:p>
        </p:txBody>
      </p:sp>
      <p:sp>
        <p:nvSpPr>
          <p:cNvPr id="3" name="Content Placeholder 2">
            <a:extLst>
              <a:ext uri="{FF2B5EF4-FFF2-40B4-BE49-F238E27FC236}">
                <a16:creationId xmlns:a16="http://schemas.microsoft.com/office/drawing/2014/main" id="{14D62F5F-3B83-6A81-A49B-701FC7DAD7B8}"/>
              </a:ext>
            </a:extLst>
          </p:cNvPr>
          <p:cNvSpPr txBox="1">
            <a:spLocks/>
          </p:cNvSpPr>
          <p:nvPr/>
        </p:nvSpPr>
        <p:spPr>
          <a:xfrm>
            <a:off x="437847" y="1733550"/>
            <a:ext cx="6772442"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kern="1200">
                <a:solidFill>
                  <a:schemeClr val="accent1">
                    <a:lumMod val="50000"/>
                  </a:schemeClr>
                </a:solidFill>
                <a:effectLst/>
                <a:latin typeface="+mn-lt"/>
                <a:ea typeface="+mn-ea"/>
                <a:cs typeface="+mn-cs"/>
              </a:rPr>
              <a:t>The body’s automatic, built-in </a:t>
            </a:r>
            <a:r>
              <a:rPr lang="en-US">
                <a:solidFill>
                  <a:schemeClr val="accent1">
                    <a:lumMod val="50000"/>
                  </a:schemeClr>
                </a:solidFill>
              </a:rPr>
              <a:t>’alarm-</a:t>
            </a:r>
            <a:r>
              <a:rPr lang="en-US" sz="2800" kern="1200">
                <a:solidFill>
                  <a:schemeClr val="accent1">
                    <a:lumMod val="50000"/>
                  </a:schemeClr>
                </a:solidFill>
                <a:effectLst/>
                <a:latin typeface="+mn-lt"/>
                <a:ea typeface="+mn-ea"/>
                <a:cs typeface="+mn-cs"/>
              </a:rPr>
              <a:t>system’ designed to protect us from threat or danger </a:t>
            </a:r>
          </a:p>
          <a:p>
            <a:r>
              <a:rPr lang="en-GB">
                <a:solidFill>
                  <a:schemeClr val="accent1">
                    <a:lumMod val="50000"/>
                  </a:schemeClr>
                </a:solidFill>
              </a:rPr>
              <a:t>It’s really effective at protecting you from danger – this can be useful at time!</a:t>
            </a:r>
          </a:p>
          <a:p>
            <a:r>
              <a:rPr lang="en-GB">
                <a:solidFill>
                  <a:schemeClr val="accent1">
                    <a:lumMod val="50000"/>
                  </a:schemeClr>
                </a:solidFill>
              </a:rPr>
              <a:t>Not so useful when sitting tests/exams</a:t>
            </a:r>
          </a:p>
          <a:p>
            <a:r>
              <a:rPr lang="en-GB">
                <a:solidFill>
                  <a:schemeClr val="accent1">
                    <a:lumMod val="50000"/>
                  </a:schemeClr>
                </a:solidFill>
              </a:rPr>
              <a:t>Knowledge is key, understanding this is going on helps!</a:t>
            </a:r>
          </a:p>
          <a:p>
            <a:pPr marL="0" indent="0">
              <a:buNone/>
            </a:pPr>
            <a:endParaRPr lang="en-GB">
              <a:solidFill>
                <a:schemeClr val="accent1">
                  <a:lumMod val="50000"/>
                </a:schemeClr>
              </a:solidFill>
            </a:endParaRPr>
          </a:p>
        </p:txBody>
      </p:sp>
      <p:pic>
        <p:nvPicPr>
          <p:cNvPr id="2050" name="Picture 2" descr="Smoke alarm definition and meaning | Collins English Dictionary">
            <a:extLst>
              <a:ext uri="{FF2B5EF4-FFF2-40B4-BE49-F238E27FC236}">
                <a16:creationId xmlns:a16="http://schemas.microsoft.com/office/drawing/2014/main" id="{0A2C61F8-63ED-E3C7-8ECB-2C5845C9D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666" y="1733550"/>
            <a:ext cx="4160916" cy="339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593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392F3D-1F7E-7D31-9FB0-4E9DDB95B082}"/>
              </a:ext>
            </a:extLst>
          </p:cNvPr>
          <p:cNvSpPr txBox="1">
            <a:spLocks/>
          </p:cNvSpPr>
          <p:nvPr/>
        </p:nvSpPr>
        <p:spPr>
          <a:xfrm>
            <a:off x="314158" y="457963"/>
            <a:ext cx="9144000" cy="935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chemeClr val="accent1">
                    <a:lumMod val="50000"/>
                  </a:schemeClr>
                </a:solidFill>
                <a:latin typeface="Dreaming Outloud Pro" panose="020F0502020204030204" pitchFamily="34" charset="0"/>
                <a:cs typeface="Dreaming Outloud Pro" panose="020F0502020204030204" pitchFamily="34" charset="0"/>
              </a:rPr>
              <a:t>What can they do? </a:t>
            </a:r>
          </a:p>
        </p:txBody>
      </p:sp>
      <p:sp>
        <p:nvSpPr>
          <p:cNvPr id="2" name="Content Placeholder 2">
            <a:extLst>
              <a:ext uri="{FF2B5EF4-FFF2-40B4-BE49-F238E27FC236}">
                <a16:creationId xmlns:a16="http://schemas.microsoft.com/office/drawing/2014/main" id="{2A92DE79-B8B0-2490-9B6B-D2265BB6575E}"/>
              </a:ext>
            </a:extLst>
          </p:cNvPr>
          <p:cNvSpPr txBox="1">
            <a:spLocks/>
          </p:cNvSpPr>
          <p:nvPr/>
        </p:nvSpPr>
        <p:spPr>
          <a:xfrm>
            <a:off x="437847" y="1820293"/>
            <a:ext cx="7213599"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accent1">
                  <a:lumMod val="50000"/>
                </a:schemeClr>
              </a:solidFill>
            </a:endParaRPr>
          </a:p>
          <a:p>
            <a:pPr marL="0" indent="0">
              <a:buNone/>
            </a:pPr>
            <a:endParaRPr lang="en-GB">
              <a:solidFill>
                <a:schemeClr val="accent1">
                  <a:lumMod val="50000"/>
                </a:schemeClr>
              </a:solidFill>
            </a:endParaRPr>
          </a:p>
        </p:txBody>
      </p:sp>
      <p:sp>
        <p:nvSpPr>
          <p:cNvPr id="3" name="Content Placeholder 2">
            <a:extLst>
              <a:ext uri="{FF2B5EF4-FFF2-40B4-BE49-F238E27FC236}">
                <a16:creationId xmlns:a16="http://schemas.microsoft.com/office/drawing/2014/main" id="{B5109FDE-9D81-CD8C-5760-5A21F0DB7EFF}"/>
              </a:ext>
            </a:extLst>
          </p:cNvPr>
          <p:cNvSpPr txBox="1">
            <a:spLocks/>
          </p:cNvSpPr>
          <p:nvPr/>
        </p:nvSpPr>
        <p:spPr>
          <a:xfrm>
            <a:off x="3504112" y="1460986"/>
            <a:ext cx="8294667"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700" b="1">
                <a:solidFill>
                  <a:schemeClr val="accent1">
                    <a:lumMod val="50000"/>
                  </a:schemeClr>
                </a:solidFill>
              </a:rPr>
              <a:t>Plan – </a:t>
            </a:r>
            <a:r>
              <a:rPr lang="en-GB" sz="2700">
                <a:solidFill>
                  <a:schemeClr val="accent1">
                    <a:lumMod val="50000"/>
                  </a:schemeClr>
                </a:solidFill>
              </a:rPr>
              <a:t>revision timetables, check-lists, make it visual, plan in breaks, are there rewards</a:t>
            </a:r>
            <a:endParaRPr lang="en-GB" sz="2700" b="1" kern="1200">
              <a:solidFill>
                <a:schemeClr val="accent1">
                  <a:lumMod val="50000"/>
                </a:schemeClr>
              </a:solidFill>
              <a:effectLst/>
              <a:latin typeface="+mn-lt"/>
              <a:ea typeface="+mn-ea"/>
              <a:cs typeface="+mn-cs"/>
            </a:endParaRPr>
          </a:p>
          <a:p>
            <a:r>
              <a:rPr lang="en-GB" sz="2700" kern="1200">
                <a:solidFill>
                  <a:schemeClr val="accent1">
                    <a:lumMod val="50000"/>
                  </a:schemeClr>
                </a:solidFill>
                <a:effectLst/>
                <a:latin typeface="+mn-lt"/>
                <a:ea typeface="+mn-ea"/>
                <a:cs typeface="+mn-cs"/>
              </a:rPr>
              <a:t>Pay attention to their </a:t>
            </a:r>
            <a:r>
              <a:rPr lang="en-GB" sz="2700" b="1" kern="1200">
                <a:solidFill>
                  <a:schemeClr val="accent1">
                    <a:lumMod val="50000"/>
                  </a:schemeClr>
                </a:solidFill>
                <a:effectLst/>
                <a:latin typeface="+mn-lt"/>
                <a:ea typeface="+mn-ea"/>
                <a:cs typeface="+mn-cs"/>
              </a:rPr>
              <a:t>self-talk</a:t>
            </a:r>
            <a:r>
              <a:rPr lang="en-GB" sz="2700" kern="1200">
                <a:solidFill>
                  <a:schemeClr val="accent1">
                    <a:lumMod val="50000"/>
                  </a:schemeClr>
                </a:solidFill>
                <a:effectLst/>
                <a:latin typeface="+mn-lt"/>
                <a:ea typeface="+mn-ea"/>
                <a:cs typeface="+mn-cs"/>
              </a:rPr>
              <a:t> and identify the </a:t>
            </a:r>
            <a:r>
              <a:rPr lang="en-GB" sz="2700" b="1" kern="1200">
                <a:solidFill>
                  <a:schemeClr val="accent1">
                    <a:lumMod val="50000"/>
                  </a:schemeClr>
                </a:solidFill>
                <a:effectLst/>
                <a:latin typeface="+mn-lt"/>
                <a:ea typeface="+mn-ea"/>
                <a:cs typeface="+mn-cs"/>
              </a:rPr>
              <a:t>thoughts</a:t>
            </a:r>
            <a:r>
              <a:rPr lang="en-GB" sz="2700" kern="1200">
                <a:solidFill>
                  <a:schemeClr val="accent1">
                    <a:lumMod val="50000"/>
                  </a:schemeClr>
                </a:solidFill>
                <a:effectLst/>
                <a:latin typeface="+mn-lt"/>
                <a:ea typeface="+mn-ea"/>
                <a:cs typeface="+mn-cs"/>
              </a:rPr>
              <a:t> that lead to anxiety – you can talk to them about this to help!</a:t>
            </a:r>
          </a:p>
          <a:p>
            <a:r>
              <a:rPr lang="en-GB" sz="2700">
                <a:solidFill>
                  <a:schemeClr val="accent1">
                    <a:lumMod val="50000"/>
                  </a:schemeClr>
                </a:solidFill>
              </a:rPr>
              <a:t>Helping with </a:t>
            </a:r>
            <a:r>
              <a:rPr lang="en-GB" sz="2700" b="1">
                <a:solidFill>
                  <a:schemeClr val="accent1">
                    <a:lumMod val="50000"/>
                  </a:schemeClr>
                </a:solidFill>
              </a:rPr>
              <a:t>physical tension </a:t>
            </a:r>
            <a:r>
              <a:rPr lang="en-GB" sz="2700">
                <a:solidFill>
                  <a:schemeClr val="accent1">
                    <a:lumMod val="50000"/>
                  </a:schemeClr>
                </a:solidFill>
              </a:rPr>
              <a:t>– mindfulness, breathing, grounding, muscle relaxation, exercise</a:t>
            </a:r>
          </a:p>
          <a:p>
            <a:r>
              <a:rPr lang="en-GB" sz="2700" b="1">
                <a:solidFill>
                  <a:schemeClr val="accent1">
                    <a:lumMod val="50000"/>
                  </a:schemeClr>
                </a:solidFill>
              </a:rPr>
              <a:t>Make sure they’re still focusing on other things too! – </a:t>
            </a:r>
            <a:r>
              <a:rPr lang="en-GB" sz="2700">
                <a:solidFill>
                  <a:schemeClr val="accent1">
                    <a:lumMod val="50000"/>
                  </a:schemeClr>
                </a:solidFill>
              </a:rPr>
              <a:t>Time with friends and family, interests and hobbies, eating and sleeping!</a:t>
            </a:r>
            <a:endParaRPr lang="en-GB" sz="2700" b="1" kern="1200">
              <a:solidFill>
                <a:schemeClr val="accent1">
                  <a:lumMod val="50000"/>
                </a:schemeClr>
              </a:solidFill>
              <a:effectLst/>
              <a:latin typeface="+mn-lt"/>
              <a:ea typeface="+mn-ea"/>
              <a:cs typeface="+mn-cs"/>
            </a:endParaRPr>
          </a:p>
          <a:p>
            <a:endParaRPr lang="en-GB" sz="2700">
              <a:solidFill>
                <a:schemeClr val="accent1">
                  <a:lumMod val="50000"/>
                </a:schemeClr>
              </a:solidFill>
            </a:endParaRPr>
          </a:p>
          <a:p>
            <a:pPr marL="0" indent="0">
              <a:buNone/>
            </a:pPr>
            <a:endParaRPr lang="en-GB" sz="2700">
              <a:solidFill>
                <a:schemeClr val="accent1">
                  <a:lumMod val="50000"/>
                </a:schemeClr>
              </a:solidFill>
            </a:endParaRPr>
          </a:p>
          <a:p>
            <a:pPr marL="0" indent="0">
              <a:buNone/>
            </a:pPr>
            <a:endParaRPr lang="en-GB" sz="2700">
              <a:solidFill>
                <a:schemeClr val="accent1">
                  <a:lumMod val="50000"/>
                </a:schemeClr>
              </a:solidFill>
            </a:endParaRPr>
          </a:p>
        </p:txBody>
      </p:sp>
      <p:pic>
        <p:nvPicPr>
          <p:cNvPr id="1026" name="Picture 2" descr="How to create a revision-friendly environment at home |">
            <a:extLst>
              <a:ext uri="{FF2B5EF4-FFF2-40B4-BE49-F238E27FC236}">
                <a16:creationId xmlns:a16="http://schemas.microsoft.com/office/drawing/2014/main" id="{2186D81A-FBEB-2C79-55B5-C46CEAB94D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01" r="28559"/>
          <a:stretch/>
        </p:blipFill>
        <p:spPr bwMode="auto">
          <a:xfrm>
            <a:off x="437847" y="1553718"/>
            <a:ext cx="2724453" cy="361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180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392F3D-1F7E-7D31-9FB0-4E9DDB95B082}"/>
              </a:ext>
            </a:extLst>
          </p:cNvPr>
          <p:cNvSpPr txBox="1">
            <a:spLocks/>
          </p:cNvSpPr>
          <p:nvPr/>
        </p:nvSpPr>
        <p:spPr>
          <a:xfrm>
            <a:off x="314158" y="457963"/>
            <a:ext cx="9144000" cy="935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chemeClr val="accent1">
                    <a:lumMod val="50000"/>
                  </a:schemeClr>
                </a:solidFill>
                <a:latin typeface="Dreaming Outloud Pro" panose="020F0502020204030204" pitchFamily="34" charset="0"/>
                <a:cs typeface="Dreaming Outloud Pro" panose="020F0502020204030204" pitchFamily="34" charset="0"/>
              </a:rPr>
              <a:t>How can you help? </a:t>
            </a:r>
          </a:p>
        </p:txBody>
      </p:sp>
      <p:sp>
        <p:nvSpPr>
          <p:cNvPr id="2" name="Content Placeholder 2">
            <a:extLst>
              <a:ext uri="{FF2B5EF4-FFF2-40B4-BE49-F238E27FC236}">
                <a16:creationId xmlns:a16="http://schemas.microsoft.com/office/drawing/2014/main" id="{2A92DE79-B8B0-2490-9B6B-D2265BB6575E}"/>
              </a:ext>
            </a:extLst>
          </p:cNvPr>
          <p:cNvSpPr txBox="1">
            <a:spLocks/>
          </p:cNvSpPr>
          <p:nvPr/>
        </p:nvSpPr>
        <p:spPr>
          <a:xfrm>
            <a:off x="437847" y="1820293"/>
            <a:ext cx="7213599"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accent1">
                  <a:lumMod val="50000"/>
                </a:schemeClr>
              </a:solidFill>
            </a:endParaRPr>
          </a:p>
          <a:p>
            <a:pPr marL="0" indent="0">
              <a:buNone/>
            </a:pPr>
            <a:endParaRPr lang="en-GB">
              <a:solidFill>
                <a:schemeClr val="accent1">
                  <a:lumMod val="50000"/>
                </a:schemeClr>
              </a:solidFill>
            </a:endParaRPr>
          </a:p>
        </p:txBody>
      </p:sp>
      <p:sp>
        <p:nvSpPr>
          <p:cNvPr id="3" name="Content Placeholder 2">
            <a:extLst>
              <a:ext uri="{FF2B5EF4-FFF2-40B4-BE49-F238E27FC236}">
                <a16:creationId xmlns:a16="http://schemas.microsoft.com/office/drawing/2014/main" id="{B5109FDE-9D81-CD8C-5760-5A21F0DB7EFF}"/>
              </a:ext>
            </a:extLst>
          </p:cNvPr>
          <p:cNvSpPr txBox="1">
            <a:spLocks/>
          </p:cNvSpPr>
          <p:nvPr/>
        </p:nvSpPr>
        <p:spPr>
          <a:xfrm>
            <a:off x="510418" y="1762768"/>
            <a:ext cx="7213600"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kern="1200">
                <a:solidFill>
                  <a:schemeClr val="accent1">
                    <a:lumMod val="50000"/>
                  </a:schemeClr>
                </a:solidFill>
                <a:effectLst/>
                <a:latin typeface="+mn-lt"/>
                <a:ea typeface="+mn-ea"/>
                <a:cs typeface="+mn-cs"/>
              </a:rPr>
              <a:t>Rewarding good effort </a:t>
            </a:r>
          </a:p>
          <a:p>
            <a:r>
              <a:rPr lang="en-US" sz="2800" kern="1200">
                <a:solidFill>
                  <a:schemeClr val="accent1">
                    <a:lumMod val="50000"/>
                  </a:schemeClr>
                </a:solidFill>
                <a:effectLst/>
                <a:latin typeface="+mn-lt"/>
                <a:ea typeface="+mn-ea"/>
                <a:cs typeface="+mn-cs"/>
              </a:rPr>
              <a:t>Put tests into perspective</a:t>
            </a:r>
            <a:r>
              <a:rPr lang="en-US" sz="2800" kern="1200" baseline="0">
                <a:solidFill>
                  <a:schemeClr val="accent1">
                    <a:lumMod val="50000"/>
                  </a:schemeClr>
                </a:solidFill>
                <a:effectLst/>
                <a:latin typeface="+mn-lt"/>
                <a:ea typeface="+mn-ea"/>
                <a:cs typeface="+mn-cs"/>
              </a:rPr>
              <a:t>…</a:t>
            </a:r>
            <a:endParaRPr lang="en-GB" sz="2800" kern="1200">
              <a:solidFill>
                <a:schemeClr val="accent1">
                  <a:lumMod val="50000"/>
                </a:schemeClr>
              </a:solidFill>
              <a:effectLst/>
              <a:latin typeface="+mn-lt"/>
              <a:ea typeface="+mn-ea"/>
              <a:cs typeface="+mn-cs"/>
            </a:endParaRPr>
          </a:p>
          <a:p>
            <a:r>
              <a:rPr lang="en-US" sz="2800" kern="1200">
                <a:solidFill>
                  <a:schemeClr val="accent1">
                    <a:lumMod val="50000"/>
                  </a:schemeClr>
                </a:solidFill>
                <a:effectLst/>
                <a:latin typeface="+mn-lt"/>
                <a:ea typeface="+mn-ea"/>
                <a:cs typeface="+mn-cs"/>
              </a:rPr>
              <a:t>Make the time to listen </a:t>
            </a:r>
            <a:endParaRPr lang="en-GB">
              <a:solidFill>
                <a:schemeClr val="accent1">
                  <a:lumMod val="50000"/>
                </a:schemeClr>
              </a:solidFill>
            </a:endParaRPr>
          </a:p>
          <a:p>
            <a:r>
              <a:rPr lang="en-GB" sz="2800" kern="1200">
                <a:solidFill>
                  <a:schemeClr val="accent1">
                    <a:lumMod val="50000"/>
                  </a:schemeClr>
                </a:solidFill>
                <a:effectLst/>
                <a:latin typeface="+mn-lt"/>
                <a:ea typeface="+mn-ea"/>
                <a:cs typeface="+mn-cs"/>
              </a:rPr>
              <a:t>Normalising feelings </a:t>
            </a:r>
          </a:p>
          <a:p>
            <a:endParaRPr lang="en-GB">
              <a:solidFill>
                <a:schemeClr val="accent1">
                  <a:lumMod val="50000"/>
                </a:schemeClr>
              </a:solidFill>
            </a:endParaRPr>
          </a:p>
          <a:p>
            <a:pPr marL="0" indent="0">
              <a:buNone/>
            </a:pPr>
            <a:endParaRPr lang="en-GB">
              <a:solidFill>
                <a:schemeClr val="accent1">
                  <a:lumMod val="50000"/>
                </a:schemeClr>
              </a:solidFill>
            </a:endParaRPr>
          </a:p>
          <a:p>
            <a:pPr marL="0" indent="0">
              <a:buNone/>
            </a:pPr>
            <a:endParaRPr lang="en-GB">
              <a:solidFill>
                <a:schemeClr val="accent1">
                  <a:lumMod val="50000"/>
                </a:schemeClr>
              </a:solidFill>
            </a:endParaRPr>
          </a:p>
        </p:txBody>
      </p:sp>
      <p:sp>
        <p:nvSpPr>
          <p:cNvPr id="5" name="TextBox 4">
            <a:extLst>
              <a:ext uri="{FF2B5EF4-FFF2-40B4-BE49-F238E27FC236}">
                <a16:creationId xmlns:a16="http://schemas.microsoft.com/office/drawing/2014/main" id="{D1129884-E660-99B0-3252-15FA3BF7518F}"/>
              </a:ext>
            </a:extLst>
          </p:cNvPr>
          <p:cNvSpPr txBox="1"/>
          <p:nvPr/>
        </p:nvSpPr>
        <p:spPr>
          <a:xfrm>
            <a:off x="569687" y="4133139"/>
            <a:ext cx="11111895" cy="1200329"/>
          </a:xfrm>
          <a:prstGeom prst="rect">
            <a:avLst/>
          </a:prstGeom>
          <a:noFill/>
        </p:spPr>
        <p:txBody>
          <a:bodyPr wrap="square">
            <a:spAutoFit/>
          </a:bodyPr>
          <a:lstStyle/>
          <a:p>
            <a:r>
              <a:rPr lang="en-GB" sz="2400" kern="1200">
                <a:solidFill>
                  <a:schemeClr val="accent1">
                    <a:lumMod val="50000"/>
                  </a:schemeClr>
                </a:solidFill>
                <a:effectLst/>
                <a:latin typeface="+mn-lt"/>
                <a:ea typeface="+mn-ea"/>
                <a:cs typeface="+mn-cs"/>
              </a:rPr>
              <a:t>You cannot promise that your child will pass the exam, but what you can do is express confidence that they going to be okay, They will be able to manage it, and that, as they faces their fears, the anxiety level will drop over time. </a:t>
            </a:r>
          </a:p>
        </p:txBody>
      </p:sp>
      <p:pic>
        <p:nvPicPr>
          <p:cNvPr id="4098" name="Picture 2" descr="how-can-i-help - Michigan">
            <a:extLst>
              <a:ext uri="{FF2B5EF4-FFF2-40B4-BE49-F238E27FC236}">
                <a16:creationId xmlns:a16="http://schemas.microsoft.com/office/drawing/2014/main" id="{5522CE59-0CB4-9FC3-14FF-73F9BF136B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6" t="7770" r="3248" b="6981"/>
          <a:stretch/>
        </p:blipFill>
        <p:spPr bwMode="auto">
          <a:xfrm>
            <a:off x="5370286" y="1705243"/>
            <a:ext cx="3773714" cy="205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999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392F3D-1F7E-7D31-9FB0-4E9DDB95B082}"/>
              </a:ext>
            </a:extLst>
          </p:cNvPr>
          <p:cNvSpPr txBox="1">
            <a:spLocks/>
          </p:cNvSpPr>
          <p:nvPr/>
        </p:nvSpPr>
        <p:spPr>
          <a:xfrm>
            <a:off x="314158" y="457963"/>
            <a:ext cx="9144000" cy="935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chemeClr val="accent1">
                    <a:lumMod val="50000"/>
                  </a:schemeClr>
                </a:solidFill>
                <a:latin typeface="Dreaming Outloud Pro" panose="020F0502020204030204" pitchFamily="34" charset="0"/>
                <a:cs typeface="Dreaming Outloud Pro" panose="020F0502020204030204" pitchFamily="34" charset="0"/>
              </a:rPr>
              <a:t>On the exam day…</a:t>
            </a:r>
          </a:p>
        </p:txBody>
      </p:sp>
      <p:sp>
        <p:nvSpPr>
          <p:cNvPr id="2" name="Content Placeholder 2">
            <a:extLst>
              <a:ext uri="{FF2B5EF4-FFF2-40B4-BE49-F238E27FC236}">
                <a16:creationId xmlns:a16="http://schemas.microsoft.com/office/drawing/2014/main" id="{2A92DE79-B8B0-2490-9B6B-D2265BB6575E}"/>
              </a:ext>
            </a:extLst>
          </p:cNvPr>
          <p:cNvSpPr txBox="1">
            <a:spLocks/>
          </p:cNvSpPr>
          <p:nvPr/>
        </p:nvSpPr>
        <p:spPr>
          <a:xfrm>
            <a:off x="437847" y="1820293"/>
            <a:ext cx="7213599"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solidFill>
                <a:schemeClr val="accent1">
                  <a:lumMod val="50000"/>
                </a:schemeClr>
              </a:solidFill>
            </a:endParaRPr>
          </a:p>
          <a:p>
            <a:pPr marL="0" indent="0">
              <a:buNone/>
            </a:pPr>
            <a:endParaRPr lang="en-GB">
              <a:solidFill>
                <a:schemeClr val="accent1">
                  <a:lumMod val="50000"/>
                </a:schemeClr>
              </a:solidFill>
            </a:endParaRPr>
          </a:p>
        </p:txBody>
      </p:sp>
      <p:sp>
        <p:nvSpPr>
          <p:cNvPr id="3" name="Content Placeholder 2">
            <a:extLst>
              <a:ext uri="{FF2B5EF4-FFF2-40B4-BE49-F238E27FC236}">
                <a16:creationId xmlns:a16="http://schemas.microsoft.com/office/drawing/2014/main" id="{B5109FDE-9D81-CD8C-5760-5A21F0DB7EFF}"/>
              </a:ext>
            </a:extLst>
          </p:cNvPr>
          <p:cNvSpPr txBox="1">
            <a:spLocks/>
          </p:cNvSpPr>
          <p:nvPr/>
        </p:nvSpPr>
        <p:spPr>
          <a:xfrm>
            <a:off x="3796692" y="1617094"/>
            <a:ext cx="7709507"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accent1">
                    <a:lumMod val="50000"/>
                  </a:schemeClr>
                </a:solidFill>
              </a:rPr>
              <a:t>Plenty of rest the night before </a:t>
            </a:r>
          </a:p>
          <a:p>
            <a:r>
              <a:rPr lang="en-GB">
                <a:solidFill>
                  <a:schemeClr val="accent1">
                    <a:lumMod val="50000"/>
                  </a:schemeClr>
                </a:solidFill>
              </a:rPr>
              <a:t>Stick to usual bedtime routines</a:t>
            </a:r>
          </a:p>
          <a:p>
            <a:r>
              <a:rPr lang="en-GB">
                <a:solidFill>
                  <a:schemeClr val="accent1">
                    <a:lumMod val="50000"/>
                  </a:schemeClr>
                </a:solidFill>
              </a:rPr>
              <a:t>Good breakfast in the morning </a:t>
            </a:r>
          </a:p>
          <a:p>
            <a:r>
              <a:rPr lang="en-GB">
                <a:solidFill>
                  <a:schemeClr val="accent1">
                    <a:lumMod val="50000"/>
                  </a:schemeClr>
                </a:solidFill>
              </a:rPr>
              <a:t>Keep conversation positive, encouraging and light hearted</a:t>
            </a:r>
          </a:p>
          <a:p>
            <a:r>
              <a:rPr lang="en-GB">
                <a:solidFill>
                  <a:schemeClr val="accent1">
                    <a:lumMod val="50000"/>
                  </a:schemeClr>
                </a:solidFill>
              </a:rPr>
              <a:t>Leave with words of encouragement </a:t>
            </a:r>
          </a:p>
          <a:p>
            <a:r>
              <a:rPr lang="en-GB">
                <a:solidFill>
                  <a:schemeClr val="accent1">
                    <a:lumMod val="50000"/>
                  </a:schemeClr>
                </a:solidFill>
              </a:rPr>
              <a:t>Remind them to breathe deeply before and during the exam.</a:t>
            </a:r>
          </a:p>
          <a:p>
            <a:endParaRPr lang="en-GB">
              <a:solidFill>
                <a:schemeClr val="accent1">
                  <a:lumMod val="50000"/>
                </a:schemeClr>
              </a:solidFill>
            </a:endParaRPr>
          </a:p>
          <a:p>
            <a:pPr marL="0" indent="0">
              <a:buNone/>
            </a:pPr>
            <a:endParaRPr lang="en-GB">
              <a:solidFill>
                <a:schemeClr val="accent1">
                  <a:lumMod val="50000"/>
                </a:schemeClr>
              </a:solidFill>
            </a:endParaRPr>
          </a:p>
          <a:p>
            <a:pPr marL="0" indent="0">
              <a:buNone/>
            </a:pPr>
            <a:endParaRPr lang="en-GB">
              <a:solidFill>
                <a:schemeClr val="accent1">
                  <a:lumMod val="50000"/>
                </a:schemeClr>
              </a:solidFill>
            </a:endParaRPr>
          </a:p>
        </p:txBody>
      </p:sp>
      <p:pic>
        <p:nvPicPr>
          <p:cNvPr id="4" name="Picture 3">
            <a:extLst>
              <a:ext uri="{FF2B5EF4-FFF2-40B4-BE49-F238E27FC236}">
                <a16:creationId xmlns:a16="http://schemas.microsoft.com/office/drawing/2014/main" id="{1E054639-85BF-4C8D-4D07-DFA5C5D5ED08}"/>
              </a:ext>
            </a:extLst>
          </p:cNvPr>
          <p:cNvPicPr>
            <a:picLocks noChangeAspect="1"/>
          </p:cNvPicPr>
          <p:nvPr/>
        </p:nvPicPr>
        <p:blipFill>
          <a:blip r:embed="rId3"/>
          <a:stretch>
            <a:fillRect/>
          </a:stretch>
        </p:blipFill>
        <p:spPr>
          <a:xfrm>
            <a:off x="437847" y="1413973"/>
            <a:ext cx="3209504" cy="4170727"/>
          </a:xfrm>
          <a:prstGeom prst="rect">
            <a:avLst/>
          </a:prstGeom>
        </p:spPr>
      </p:pic>
    </p:spTree>
    <p:extLst>
      <p:ext uri="{BB962C8B-B14F-4D97-AF65-F5344CB8AC3E}">
        <p14:creationId xmlns:p14="http://schemas.microsoft.com/office/powerpoint/2010/main" val="2680535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E283481-4287-D590-F29F-6BCDD31D2DE2}"/>
              </a:ext>
            </a:extLst>
          </p:cNvPr>
          <p:cNvSpPr txBox="1">
            <a:spLocks/>
          </p:cNvSpPr>
          <p:nvPr/>
        </p:nvSpPr>
        <p:spPr>
          <a:xfrm>
            <a:off x="4690533" y="2154122"/>
            <a:ext cx="7213599"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accent1">
                    <a:lumMod val="50000"/>
                  </a:schemeClr>
                </a:solidFill>
              </a:rPr>
              <a:t>Respond with compassion </a:t>
            </a:r>
          </a:p>
          <a:p>
            <a:r>
              <a:rPr lang="en-GB" b="1">
                <a:solidFill>
                  <a:schemeClr val="accent1">
                    <a:lumMod val="50000"/>
                  </a:schemeClr>
                </a:solidFill>
              </a:rPr>
              <a:t>‘Connection before correction’ </a:t>
            </a:r>
          </a:p>
          <a:p>
            <a:r>
              <a:rPr lang="en-GB">
                <a:solidFill>
                  <a:schemeClr val="accent1">
                    <a:lumMod val="50000"/>
                  </a:schemeClr>
                </a:solidFill>
              </a:rPr>
              <a:t>Engage in a way that supports problem solving</a:t>
            </a:r>
          </a:p>
          <a:p>
            <a:r>
              <a:rPr lang="en-GB">
                <a:solidFill>
                  <a:schemeClr val="accent1">
                    <a:lumMod val="50000"/>
                  </a:schemeClr>
                </a:solidFill>
              </a:rPr>
              <a:t>Be active in their interests</a:t>
            </a:r>
          </a:p>
          <a:p>
            <a:r>
              <a:rPr lang="en-GB">
                <a:solidFill>
                  <a:schemeClr val="accent1">
                    <a:lumMod val="50000"/>
                  </a:schemeClr>
                </a:solidFill>
              </a:rPr>
              <a:t>Allow them to learn from their own mistakes </a:t>
            </a:r>
          </a:p>
          <a:p>
            <a:r>
              <a:rPr lang="en-GB">
                <a:solidFill>
                  <a:schemeClr val="accent1">
                    <a:lumMod val="50000"/>
                  </a:schemeClr>
                </a:solidFill>
              </a:rPr>
              <a:t>Talking about your </a:t>
            </a:r>
            <a:r>
              <a:rPr lang="en-GB" i="1">
                <a:solidFill>
                  <a:schemeClr val="accent1">
                    <a:lumMod val="50000"/>
                  </a:schemeClr>
                </a:solidFill>
              </a:rPr>
              <a:t>own</a:t>
            </a:r>
            <a:r>
              <a:rPr lang="en-GB">
                <a:solidFill>
                  <a:schemeClr val="accent1">
                    <a:lumMod val="50000"/>
                  </a:schemeClr>
                </a:solidFill>
              </a:rPr>
              <a:t> feelings, promoting resilient reflection</a:t>
            </a:r>
          </a:p>
          <a:p>
            <a:pPr marL="0" indent="0">
              <a:buNone/>
            </a:pPr>
            <a:endParaRPr lang="en-GB">
              <a:solidFill>
                <a:schemeClr val="accent1">
                  <a:lumMod val="50000"/>
                </a:schemeClr>
              </a:solidFill>
            </a:endParaRPr>
          </a:p>
          <a:p>
            <a:pPr marL="0" indent="0">
              <a:buNone/>
            </a:pPr>
            <a:endParaRPr lang="en-GB">
              <a:solidFill>
                <a:schemeClr val="accent1">
                  <a:lumMod val="50000"/>
                </a:schemeClr>
              </a:solidFill>
            </a:endParaRPr>
          </a:p>
        </p:txBody>
      </p:sp>
      <p:sp>
        <p:nvSpPr>
          <p:cNvPr id="3" name="Title 1">
            <a:extLst>
              <a:ext uri="{FF2B5EF4-FFF2-40B4-BE49-F238E27FC236}">
                <a16:creationId xmlns:a16="http://schemas.microsoft.com/office/drawing/2014/main" id="{540CF2A4-5EF0-22E1-C4B0-7D70FCD45007}"/>
              </a:ext>
            </a:extLst>
          </p:cNvPr>
          <p:cNvSpPr txBox="1">
            <a:spLocks/>
          </p:cNvSpPr>
          <p:nvPr/>
        </p:nvSpPr>
        <p:spPr>
          <a:xfrm>
            <a:off x="343187" y="1150225"/>
            <a:ext cx="9144000" cy="935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chemeClr val="accent1">
                    <a:lumMod val="50000"/>
                  </a:schemeClr>
                </a:solidFill>
                <a:latin typeface="Dreaming Outloud Pro" panose="020F0502020204030204" pitchFamily="34" charset="0"/>
                <a:cs typeface="Dreaming Outloud Pro" panose="020F0502020204030204" pitchFamily="34" charset="0"/>
              </a:rPr>
              <a:t>Top Tips to supporting your young person</a:t>
            </a:r>
          </a:p>
          <a:p>
            <a:endParaRPr lang="en-US" sz="5400" b="1">
              <a:solidFill>
                <a:schemeClr val="accent1">
                  <a:lumMod val="50000"/>
                </a:schemeClr>
              </a:solidFill>
              <a:latin typeface="Dreaming Outloud Pro" panose="020F0502020204030204" pitchFamily="34" charset="0"/>
              <a:cs typeface="Dreaming Outloud Pro" panose="020F0502020204030204" pitchFamily="34" charset="0"/>
            </a:endParaRPr>
          </a:p>
        </p:txBody>
      </p:sp>
      <p:sp>
        <p:nvSpPr>
          <p:cNvPr id="4" name="AutoShape 2" descr="Top Tips Geometric Message Bubble With Light Bulb Emblem Logo Design Vector  Illustration Stock Illustration - Download Image Now - iStock">
            <a:extLst>
              <a:ext uri="{FF2B5EF4-FFF2-40B4-BE49-F238E27FC236}">
                <a16:creationId xmlns:a16="http://schemas.microsoft.com/office/drawing/2014/main" id="{80778955-0558-F6AB-403D-303E197A19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3FF43A5D-3C79-7C1E-50F9-0D3353949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48" y="2167132"/>
            <a:ext cx="3678735" cy="3086050"/>
          </a:xfrm>
          <a:prstGeom prst="rect">
            <a:avLst/>
          </a:prstGeom>
        </p:spPr>
      </p:pic>
    </p:spTree>
    <p:extLst>
      <p:ext uri="{BB962C8B-B14F-4D97-AF65-F5344CB8AC3E}">
        <p14:creationId xmlns:p14="http://schemas.microsoft.com/office/powerpoint/2010/main" val="83248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8BBB78-CEAF-1D49-8CB7-7EFEF1564838}"/>
              </a:ext>
            </a:extLst>
          </p:cNvPr>
          <p:cNvSpPr txBox="1">
            <a:spLocks/>
          </p:cNvSpPr>
          <p:nvPr/>
        </p:nvSpPr>
        <p:spPr>
          <a:xfrm>
            <a:off x="348293" y="1571139"/>
            <a:ext cx="9144000" cy="9352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chemeClr val="accent1">
                    <a:lumMod val="50000"/>
                  </a:schemeClr>
                </a:solidFill>
                <a:latin typeface="Dreaming Outloud Pro" panose="020F0502020204030204" pitchFamily="34" charset="0"/>
                <a:cs typeface="Dreaming Outloud Pro" panose="020F0502020204030204" pitchFamily="34" charset="0"/>
              </a:rPr>
              <a:t>Normal changes vs </a:t>
            </a:r>
            <a:r>
              <a:rPr lang="en-US" sz="5400" b="1" err="1">
                <a:solidFill>
                  <a:schemeClr val="accent1">
                    <a:lumMod val="50000"/>
                  </a:schemeClr>
                </a:solidFill>
                <a:latin typeface="Dreaming Outloud Pro" panose="020F0502020204030204" pitchFamily="34" charset="0"/>
                <a:cs typeface="Dreaming Outloud Pro" panose="020F0502020204030204" pitchFamily="34" charset="0"/>
              </a:rPr>
              <a:t>pathologising</a:t>
            </a:r>
            <a:r>
              <a:rPr lang="en-US" sz="5400" b="1">
                <a:solidFill>
                  <a:schemeClr val="accent1">
                    <a:lumMod val="50000"/>
                  </a:schemeClr>
                </a:solidFill>
                <a:latin typeface="Dreaming Outloud Pro" panose="020F0502020204030204" pitchFamily="34" charset="0"/>
                <a:cs typeface="Dreaming Outloud Pro" panose="020F0502020204030204" pitchFamily="34" charset="0"/>
              </a:rPr>
              <a:t> </a:t>
            </a:r>
          </a:p>
          <a:p>
            <a:endParaRPr lang="en-US" sz="5400" b="1">
              <a:solidFill>
                <a:schemeClr val="accent1">
                  <a:lumMod val="50000"/>
                </a:schemeClr>
              </a:solidFill>
              <a:latin typeface="Dreaming Outloud Pro" panose="020F0502020204030204" pitchFamily="34" charset="0"/>
              <a:cs typeface="Dreaming Outloud Pro" panose="020F0502020204030204" pitchFamily="34" charset="0"/>
            </a:endParaRPr>
          </a:p>
          <a:p>
            <a:endParaRPr lang="en-US" sz="5400" b="1">
              <a:solidFill>
                <a:schemeClr val="accent1">
                  <a:lumMod val="50000"/>
                </a:schemeClr>
              </a:solidFill>
              <a:latin typeface="Dreaming Outloud Pro" panose="020F0502020204030204" pitchFamily="34" charset="0"/>
              <a:cs typeface="Dreaming Outloud Pro" panose="020F0502020204030204" pitchFamily="34" charset="0"/>
            </a:endParaRPr>
          </a:p>
        </p:txBody>
      </p:sp>
      <p:sp>
        <p:nvSpPr>
          <p:cNvPr id="2" name="Content Placeholder 2">
            <a:extLst>
              <a:ext uri="{FF2B5EF4-FFF2-40B4-BE49-F238E27FC236}">
                <a16:creationId xmlns:a16="http://schemas.microsoft.com/office/drawing/2014/main" id="{FE283481-4287-D590-F29F-6BCDD31D2DE2}"/>
              </a:ext>
            </a:extLst>
          </p:cNvPr>
          <p:cNvSpPr txBox="1">
            <a:spLocks/>
          </p:cNvSpPr>
          <p:nvPr/>
        </p:nvSpPr>
        <p:spPr>
          <a:xfrm>
            <a:off x="670559" y="2355628"/>
            <a:ext cx="5869726" cy="3086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accent1">
                    <a:lumMod val="50000"/>
                  </a:schemeClr>
                </a:solidFill>
              </a:rPr>
              <a:t>Exams </a:t>
            </a:r>
            <a:r>
              <a:rPr lang="en-GB" b="1">
                <a:solidFill>
                  <a:schemeClr val="accent1">
                    <a:lumMod val="50000"/>
                  </a:schemeClr>
                </a:solidFill>
              </a:rPr>
              <a:t>are </a:t>
            </a:r>
            <a:r>
              <a:rPr lang="en-GB">
                <a:solidFill>
                  <a:schemeClr val="accent1">
                    <a:lumMod val="50000"/>
                  </a:schemeClr>
                </a:solidFill>
              </a:rPr>
              <a:t>stressful! </a:t>
            </a:r>
          </a:p>
          <a:p>
            <a:r>
              <a:rPr lang="en-GB">
                <a:solidFill>
                  <a:schemeClr val="accent1">
                    <a:lumMod val="50000"/>
                  </a:schemeClr>
                </a:solidFill>
              </a:rPr>
              <a:t>These times can be challenging</a:t>
            </a:r>
          </a:p>
          <a:p>
            <a:r>
              <a:rPr lang="en-GB">
                <a:solidFill>
                  <a:schemeClr val="accent1">
                    <a:lumMod val="50000"/>
                  </a:schemeClr>
                </a:solidFill>
              </a:rPr>
              <a:t>The importance is communicating with them </a:t>
            </a:r>
            <a:br>
              <a:rPr lang="en-GB" b="1">
                <a:solidFill>
                  <a:schemeClr val="accent1">
                    <a:lumMod val="50000"/>
                  </a:schemeClr>
                </a:solidFill>
              </a:rPr>
            </a:br>
            <a:r>
              <a:rPr lang="en-GB" b="1">
                <a:solidFill>
                  <a:schemeClr val="accent1">
                    <a:lumMod val="50000"/>
                  </a:schemeClr>
                </a:solidFill>
              </a:rPr>
              <a:t>- What does your teenage want?</a:t>
            </a:r>
            <a:br>
              <a:rPr lang="en-GB" b="1">
                <a:solidFill>
                  <a:schemeClr val="accent1">
                    <a:lumMod val="50000"/>
                  </a:schemeClr>
                </a:solidFill>
              </a:rPr>
            </a:br>
            <a:r>
              <a:rPr lang="en-GB" b="1">
                <a:solidFill>
                  <a:schemeClr val="accent1">
                    <a:lumMod val="50000"/>
                  </a:schemeClr>
                </a:solidFill>
              </a:rPr>
              <a:t>- What do you want? </a:t>
            </a:r>
          </a:p>
        </p:txBody>
      </p:sp>
      <p:pic>
        <p:nvPicPr>
          <p:cNvPr id="4" name="Picture 2" descr="Dr. Caroline Leaf - So much truth! Feelings like anxiety and depression are  often signals that something needs to be re-balanced in your life, not a  sign of a broken brain. For">
            <a:extLst>
              <a:ext uri="{FF2B5EF4-FFF2-40B4-BE49-F238E27FC236}">
                <a16:creationId xmlns:a16="http://schemas.microsoft.com/office/drawing/2014/main" id="{4660E8E5-4CA7-2DFA-6145-C73F9F7C86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957"/>
          <a:stretch/>
        </p:blipFill>
        <p:spPr bwMode="auto">
          <a:xfrm>
            <a:off x="7024914" y="2022384"/>
            <a:ext cx="4496527" cy="341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07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Young Minds – Shelter Cymru">
            <a:extLst>
              <a:ext uri="{FF2B5EF4-FFF2-40B4-BE49-F238E27FC236}">
                <a16:creationId xmlns:a16="http://schemas.microsoft.com/office/drawing/2014/main" id="{6751AF71-152D-E827-CBCA-F13F4E16C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34" y="2150406"/>
            <a:ext cx="3524306" cy="2346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Student Room">
            <a:extLst>
              <a:ext uri="{FF2B5EF4-FFF2-40B4-BE49-F238E27FC236}">
                <a16:creationId xmlns:a16="http://schemas.microsoft.com/office/drawing/2014/main" id="{DC7A2D33-553A-1D99-63C3-ACEAC2AD4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671" y="2409363"/>
            <a:ext cx="2260195" cy="2039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lthier Together | Kooth | online mental wellbeing community">
            <a:extLst>
              <a:ext uri="{FF2B5EF4-FFF2-40B4-BE49-F238E27FC236}">
                <a16:creationId xmlns:a16="http://schemas.microsoft.com/office/drawing/2014/main" id="{F99C52D6-B53E-18FA-BCF1-EFDCBD5180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47" r="13765"/>
          <a:stretch/>
        </p:blipFill>
        <p:spPr bwMode="auto">
          <a:xfrm>
            <a:off x="8476598" y="2409363"/>
            <a:ext cx="2687097" cy="19587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8F338B4-F83D-C335-D08A-F3230C21E4FD}"/>
              </a:ext>
            </a:extLst>
          </p:cNvPr>
          <p:cNvSpPr txBox="1">
            <a:spLocks/>
          </p:cNvSpPr>
          <p:nvPr/>
        </p:nvSpPr>
        <p:spPr>
          <a:xfrm>
            <a:off x="401244" y="516019"/>
            <a:ext cx="9144000" cy="935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chemeClr val="accent1">
                    <a:lumMod val="50000"/>
                  </a:schemeClr>
                </a:solidFill>
                <a:latin typeface="Dreaming Outloud Pro" panose="020F0502020204030204" pitchFamily="34" charset="0"/>
                <a:cs typeface="Dreaming Outloud Pro" panose="020F0502020204030204" pitchFamily="34" charset="0"/>
              </a:rPr>
              <a:t>Signposting Information</a:t>
            </a:r>
          </a:p>
        </p:txBody>
      </p:sp>
    </p:spTree>
    <p:extLst>
      <p:ext uri="{BB962C8B-B14F-4D97-AF65-F5344CB8AC3E}">
        <p14:creationId xmlns:p14="http://schemas.microsoft.com/office/powerpoint/2010/main" val="396304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0F9441C-BCBB-F04B-BB0B-9FDF0D8E07D8}"/>
              </a:ext>
            </a:extLst>
          </p:cNvPr>
          <p:cNvSpPr txBox="1"/>
          <p:nvPr/>
        </p:nvSpPr>
        <p:spPr>
          <a:xfrm>
            <a:off x="601978" y="1302398"/>
            <a:ext cx="7787641" cy="523220"/>
          </a:xfrm>
          <a:prstGeom prst="rect">
            <a:avLst/>
          </a:prstGeom>
          <a:noFill/>
        </p:spPr>
        <p:txBody>
          <a:bodyPr wrap="square" rtlCol="0">
            <a:spAutoFit/>
          </a:bodyPr>
          <a:lstStyle/>
          <a:p>
            <a:r>
              <a:rPr lang="en-GB" sz="2800">
                <a:solidFill>
                  <a:schemeClr val="accent1">
                    <a:lumMod val="50000"/>
                  </a:schemeClr>
                </a:solidFill>
                <a:latin typeface="Helvetica" pitchFamily="2" charset="0"/>
              </a:rPr>
              <a:t>Parent Support Group</a:t>
            </a:r>
          </a:p>
        </p:txBody>
      </p:sp>
      <p:pic>
        <p:nvPicPr>
          <p:cNvPr id="5" name="Picture 4" descr="A picture containing text&#10;&#10;Description automatically generated">
            <a:extLst>
              <a:ext uri="{FF2B5EF4-FFF2-40B4-BE49-F238E27FC236}">
                <a16:creationId xmlns:a16="http://schemas.microsoft.com/office/drawing/2014/main" id="{C2DBBB1A-6593-E4CC-62E5-94C0D299E3FD}"/>
              </a:ext>
            </a:extLst>
          </p:cNvPr>
          <p:cNvPicPr>
            <a:picLocks noChangeAspect="1"/>
          </p:cNvPicPr>
          <p:nvPr/>
        </p:nvPicPr>
        <p:blipFill>
          <a:blip r:embed="rId3"/>
          <a:stretch>
            <a:fillRect/>
          </a:stretch>
        </p:blipFill>
        <p:spPr>
          <a:xfrm>
            <a:off x="640079" y="2236642"/>
            <a:ext cx="5743834" cy="2028190"/>
          </a:xfrm>
          <a:prstGeom prst="rect">
            <a:avLst/>
          </a:prstGeom>
        </p:spPr>
      </p:pic>
      <p:sp>
        <p:nvSpPr>
          <p:cNvPr id="8" name="Content Placeholder 2">
            <a:extLst>
              <a:ext uri="{FF2B5EF4-FFF2-40B4-BE49-F238E27FC236}">
                <a16:creationId xmlns:a16="http://schemas.microsoft.com/office/drawing/2014/main" id="{39AEECEA-1549-8307-2E19-CA21757A1A17}"/>
              </a:ext>
            </a:extLst>
          </p:cNvPr>
          <p:cNvSpPr txBox="1">
            <a:spLocks/>
          </p:cNvSpPr>
          <p:nvPr/>
        </p:nvSpPr>
        <p:spPr>
          <a:xfrm>
            <a:off x="6586267" y="1751330"/>
            <a:ext cx="7213599" cy="30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chemeClr val="accent1">
                    <a:lumMod val="50000"/>
                  </a:schemeClr>
                </a:solidFill>
              </a:rPr>
              <a:t>UPCOMING TOPICS:</a:t>
            </a:r>
          </a:p>
          <a:p>
            <a:r>
              <a:rPr lang="en-GB" sz="2400">
                <a:solidFill>
                  <a:schemeClr val="accent1">
                    <a:lumMod val="50000"/>
                  </a:schemeClr>
                </a:solidFill>
              </a:rPr>
              <a:t>Bereavement </a:t>
            </a:r>
            <a:r>
              <a:rPr lang="en-GB" sz="2400" b="1">
                <a:solidFill>
                  <a:schemeClr val="accent1">
                    <a:lumMod val="50000"/>
                  </a:schemeClr>
                </a:solidFill>
              </a:rPr>
              <a:t>– 21/03/2023</a:t>
            </a:r>
          </a:p>
          <a:p>
            <a:r>
              <a:rPr lang="en-GB" sz="2400">
                <a:solidFill>
                  <a:schemeClr val="accent1">
                    <a:lumMod val="50000"/>
                  </a:schemeClr>
                </a:solidFill>
              </a:rPr>
              <a:t>Making sense of senses</a:t>
            </a:r>
            <a:endParaRPr lang="en-GB" sz="2400" b="1">
              <a:solidFill>
                <a:schemeClr val="accent1">
                  <a:lumMod val="50000"/>
                </a:schemeClr>
              </a:solidFill>
            </a:endParaRPr>
          </a:p>
          <a:p>
            <a:r>
              <a:rPr lang="en-GB" sz="2400">
                <a:solidFill>
                  <a:schemeClr val="accent1">
                    <a:lumMod val="50000"/>
                  </a:schemeClr>
                </a:solidFill>
              </a:rPr>
              <a:t>Impact of unhealthy coping strategies</a:t>
            </a:r>
          </a:p>
          <a:p>
            <a:r>
              <a:rPr lang="en-GB" sz="2400">
                <a:solidFill>
                  <a:schemeClr val="accent1">
                    <a:lumMod val="50000"/>
                  </a:schemeClr>
                </a:solidFill>
              </a:rPr>
              <a:t>Exam stress</a:t>
            </a:r>
          </a:p>
          <a:p>
            <a:r>
              <a:rPr lang="en-GB" sz="2400">
                <a:solidFill>
                  <a:schemeClr val="accent1">
                    <a:lumMod val="50000"/>
                  </a:schemeClr>
                </a:solidFill>
              </a:rPr>
              <a:t>Healthy relationships</a:t>
            </a:r>
          </a:p>
          <a:p>
            <a:r>
              <a:rPr lang="en-GB" sz="2400">
                <a:solidFill>
                  <a:schemeClr val="accent1">
                    <a:lumMod val="50000"/>
                  </a:schemeClr>
                </a:solidFill>
              </a:rPr>
              <a:t>Low self-esteem</a:t>
            </a:r>
          </a:p>
          <a:p>
            <a:endParaRPr lang="en-GB" sz="2400">
              <a:solidFill>
                <a:schemeClr val="accent1">
                  <a:lumMod val="50000"/>
                </a:schemeClr>
              </a:solidFill>
            </a:endParaRPr>
          </a:p>
          <a:p>
            <a:pPr marL="0" indent="0">
              <a:buNone/>
            </a:pPr>
            <a:endParaRPr lang="en-GB" sz="2400">
              <a:solidFill>
                <a:schemeClr val="accent1">
                  <a:lumMod val="50000"/>
                </a:schemeClr>
              </a:solidFill>
            </a:endParaRPr>
          </a:p>
          <a:p>
            <a:pPr marL="0" indent="0">
              <a:buNone/>
            </a:pPr>
            <a:endParaRPr lang="en-GB" sz="2400">
              <a:solidFill>
                <a:schemeClr val="accent1">
                  <a:lumMod val="50000"/>
                </a:schemeClr>
              </a:solidFill>
            </a:endParaRPr>
          </a:p>
        </p:txBody>
      </p:sp>
      <p:sp>
        <p:nvSpPr>
          <p:cNvPr id="10" name="TextBox 9">
            <a:extLst>
              <a:ext uri="{FF2B5EF4-FFF2-40B4-BE49-F238E27FC236}">
                <a16:creationId xmlns:a16="http://schemas.microsoft.com/office/drawing/2014/main" id="{51350009-E062-A989-E0F6-8E458597F874}"/>
              </a:ext>
            </a:extLst>
          </p:cNvPr>
          <p:cNvSpPr txBox="1"/>
          <p:nvPr/>
        </p:nvSpPr>
        <p:spPr>
          <a:xfrm>
            <a:off x="1082039" y="4763992"/>
            <a:ext cx="6903720" cy="369332"/>
          </a:xfrm>
          <a:prstGeom prst="rect">
            <a:avLst/>
          </a:prstGeom>
          <a:noFill/>
        </p:spPr>
        <p:txBody>
          <a:bodyPr wrap="square">
            <a:spAutoFit/>
          </a:bodyPr>
          <a:lstStyle/>
          <a:p>
            <a:r>
              <a:rPr lang="en-GB" b="1" i="0" u="none" strike="noStrike" err="1">
                <a:solidFill>
                  <a:schemeClr val="accent1">
                    <a:lumMod val="50000"/>
                  </a:schemeClr>
                </a:solidFill>
                <a:effectLst/>
              </a:rPr>
              <a:t>mhstparentsupport@bdct.onmicrosoft.com</a:t>
            </a:r>
            <a:endParaRPr lang="en-US" b="1">
              <a:solidFill>
                <a:schemeClr val="accent1">
                  <a:lumMod val="50000"/>
                </a:schemeClr>
              </a:solidFill>
            </a:endParaRPr>
          </a:p>
        </p:txBody>
      </p:sp>
      <p:sp>
        <p:nvSpPr>
          <p:cNvPr id="14" name="TextBox 13">
            <a:extLst>
              <a:ext uri="{FF2B5EF4-FFF2-40B4-BE49-F238E27FC236}">
                <a16:creationId xmlns:a16="http://schemas.microsoft.com/office/drawing/2014/main" id="{DDBFB5F6-4D2F-A294-66B4-027B7835047C}"/>
              </a:ext>
            </a:extLst>
          </p:cNvPr>
          <p:cNvSpPr txBox="1"/>
          <p:nvPr/>
        </p:nvSpPr>
        <p:spPr>
          <a:xfrm>
            <a:off x="2004060" y="4376110"/>
            <a:ext cx="6903720" cy="369332"/>
          </a:xfrm>
          <a:prstGeom prst="rect">
            <a:avLst/>
          </a:prstGeom>
          <a:noFill/>
        </p:spPr>
        <p:txBody>
          <a:bodyPr wrap="square">
            <a:spAutoFit/>
          </a:bodyPr>
          <a:lstStyle/>
          <a:p>
            <a:pPr marL="0" indent="0">
              <a:buNone/>
            </a:pPr>
            <a:r>
              <a:rPr lang="en-GB" b="1">
                <a:solidFill>
                  <a:schemeClr val="accent1">
                    <a:lumMod val="50000"/>
                  </a:schemeClr>
                </a:solidFill>
              </a:rPr>
              <a:t>HOW TO SIGN UP: </a:t>
            </a:r>
            <a:endParaRPr lang="en-GB" sz="1800" b="1">
              <a:solidFill>
                <a:schemeClr val="accent1">
                  <a:lumMod val="50000"/>
                </a:schemeClr>
              </a:solidFill>
            </a:endParaRPr>
          </a:p>
        </p:txBody>
      </p:sp>
      <p:sp>
        <p:nvSpPr>
          <p:cNvPr id="15" name="TextBox 14">
            <a:extLst>
              <a:ext uri="{FF2B5EF4-FFF2-40B4-BE49-F238E27FC236}">
                <a16:creationId xmlns:a16="http://schemas.microsoft.com/office/drawing/2014/main" id="{EC914F5F-7D97-F947-6256-FB636833DF68}"/>
              </a:ext>
            </a:extLst>
          </p:cNvPr>
          <p:cNvSpPr txBox="1"/>
          <p:nvPr/>
        </p:nvSpPr>
        <p:spPr>
          <a:xfrm>
            <a:off x="449579" y="452959"/>
            <a:ext cx="8458201" cy="923330"/>
          </a:xfrm>
          <a:prstGeom prst="rect">
            <a:avLst/>
          </a:prstGeom>
          <a:noFill/>
        </p:spPr>
        <p:txBody>
          <a:bodyPr wrap="square" rtlCol="0">
            <a:spAutoFit/>
          </a:bodyPr>
          <a:lstStyle/>
          <a:p>
            <a:r>
              <a:rPr lang="en-GB" sz="5400" b="1">
                <a:solidFill>
                  <a:schemeClr val="accent1">
                    <a:lumMod val="50000"/>
                  </a:schemeClr>
                </a:solidFill>
                <a:latin typeface="Dreaming Outloud Pro" panose="03050502040302030504" pitchFamily="66" charset="77"/>
                <a:cs typeface="Dreaming Outloud Pro" panose="03050502040302030504" pitchFamily="66" charset="77"/>
              </a:rPr>
              <a:t>‘</a:t>
            </a:r>
            <a:r>
              <a:rPr lang="en-GB" sz="4800" b="1">
                <a:solidFill>
                  <a:schemeClr val="accent1">
                    <a:lumMod val="50000"/>
                  </a:schemeClr>
                </a:solidFill>
                <a:latin typeface="Dreaming Outloud Pro" panose="03050502040302030504" pitchFamily="66" charset="77"/>
                <a:cs typeface="Dreaming Outloud Pro" panose="03050502040302030504" pitchFamily="66" charset="77"/>
              </a:rPr>
              <a:t>Raising</a:t>
            </a:r>
            <a:r>
              <a:rPr lang="en-GB" sz="5400" b="1">
                <a:solidFill>
                  <a:schemeClr val="accent1">
                    <a:lumMod val="50000"/>
                  </a:schemeClr>
                </a:solidFill>
                <a:latin typeface="Dreaming Outloud Pro" panose="03050502040302030504" pitchFamily="66" charset="77"/>
                <a:cs typeface="Dreaming Outloud Pro" panose="03050502040302030504" pitchFamily="66" charset="77"/>
              </a:rPr>
              <a:t> </a:t>
            </a:r>
            <a:r>
              <a:rPr lang="en-GB" sz="4800" b="1">
                <a:solidFill>
                  <a:schemeClr val="accent1">
                    <a:lumMod val="50000"/>
                  </a:schemeClr>
                </a:solidFill>
                <a:latin typeface="Dreaming Outloud Pro" panose="03050502040302030504" pitchFamily="66" charset="77"/>
                <a:cs typeface="Dreaming Outloud Pro" panose="03050502040302030504" pitchFamily="66" charset="77"/>
              </a:rPr>
              <a:t>Yorkshire</a:t>
            </a:r>
            <a:r>
              <a:rPr lang="en-GB" sz="5400" b="1">
                <a:solidFill>
                  <a:schemeClr val="accent1">
                    <a:lumMod val="50000"/>
                  </a:schemeClr>
                </a:solidFill>
                <a:latin typeface="Dreaming Outloud Pro" panose="03050502040302030504" pitchFamily="66" charset="77"/>
                <a:cs typeface="Dreaming Outloud Pro" panose="03050502040302030504" pitchFamily="66" charset="77"/>
              </a:rPr>
              <a:t> </a:t>
            </a:r>
            <a:r>
              <a:rPr lang="en-GB" sz="4800" b="1">
                <a:solidFill>
                  <a:schemeClr val="accent1">
                    <a:lumMod val="50000"/>
                  </a:schemeClr>
                </a:solidFill>
                <a:latin typeface="Dreaming Outloud Pro" panose="03050502040302030504" pitchFamily="66" charset="77"/>
                <a:cs typeface="Dreaming Outloud Pro" panose="03050502040302030504" pitchFamily="66" charset="77"/>
              </a:rPr>
              <a:t>Puddings</a:t>
            </a:r>
            <a:r>
              <a:rPr lang="en-GB" sz="5400" b="1">
                <a:solidFill>
                  <a:schemeClr val="accent1">
                    <a:lumMod val="50000"/>
                  </a:schemeClr>
                </a:solidFill>
                <a:latin typeface="Dreaming Outloud Pro" panose="03050502040302030504" pitchFamily="66" charset="77"/>
                <a:cs typeface="Dreaming Outloud Pro" panose="03050502040302030504" pitchFamily="66" charset="77"/>
              </a:rPr>
              <a:t>’</a:t>
            </a:r>
          </a:p>
        </p:txBody>
      </p:sp>
    </p:spTree>
    <p:extLst>
      <p:ext uri="{BB962C8B-B14F-4D97-AF65-F5344CB8AC3E}">
        <p14:creationId xmlns:p14="http://schemas.microsoft.com/office/powerpoint/2010/main" val="1191773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3" name="Title 1">
            <a:extLst>
              <a:ext uri="{FF2B5EF4-FFF2-40B4-BE49-F238E27FC236}">
                <a16:creationId xmlns:a16="http://schemas.microsoft.com/office/drawing/2014/main" id="{54D73795-4140-728F-7627-02D53625EE03}"/>
              </a:ext>
            </a:extLst>
          </p:cNvPr>
          <p:cNvSpPr txBox="1">
            <a:spLocks/>
          </p:cNvSpPr>
          <p:nvPr/>
        </p:nvSpPr>
        <p:spPr>
          <a:xfrm>
            <a:off x="656948" y="1712157"/>
            <a:ext cx="8558073" cy="257575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Thank you,</a:t>
            </a:r>
          </a:p>
          <a:p>
            <a:endParaRPr lang="en-GB" b="1"/>
          </a:p>
          <a:p>
            <a:pPr marL="571500" indent="-571500">
              <a:buFont typeface="Arial" panose="020B0604020202020204" pitchFamily="34" charset="0"/>
              <a:buChar char="•"/>
            </a:pPr>
            <a:r>
              <a:rPr lang="en-GB" b="1"/>
              <a:t>Please can you complete a feedback form </a:t>
            </a:r>
          </a:p>
          <a:p>
            <a:endParaRPr lang="en-GB" b="1"/>
          </a:p>
          <a:p>
            <a:pPr marL="571500" indent="-571500">
              <a:buFont typeface="Arial" panose="020B0604020202020204" pitchFamily="34" charset="0"/>
              <a:buChar char="•"/>
            </a:pPr>
            <a:r>
              <a:rPr lang="en-GB" b="1"/>
              <a:t>Have a safe journey home </a:t>
            </a:r>
          </a:p>
        </p:txBody>
      </p:sp>
    </p:spTree>
    <p:extLst>
      <p:ext uri="{BB962C8B-B14F-4D97-AF65-F5344CB8AC3E}">
        <p14:creationId xmlns:p14="http://schemas.microsoft.com/office/powerpoint/2010/main" val="377503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7" y="1685254"/>
            <a:ext cx="10515600" cy="50879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buNone/>
            </a:pPr>
            <a:r>
              <a:rPr lang="en-GB">
                <a:cs typeface="Calibri"/>
              </a:rPr>
              <a:t>Providing the correct environment:</a:t>
            </a:r>
          </a:p>
          <a:p>
            <a:pPr marL="457200" lvl="1" indent="-342900"/>
            <a:r>
              <a:rPr lang="en-GB">
                <a:cs typeface="Calibri"/>
              </a:rPr>
              <a:t>Ensure that revision is completed at a table, where possible – the key thing is to have an area that is dedicated to revision</a:t>
            </a:r>
          </a:p>
          <a:p>
            <a:pPr marL="457200" lvl="1" indent="-342900"/>
            <a:r>
              <a:rPr lang="en-GB">
                <a:cs typeface="Calibri"/>
              </a:rPr>
              <a:t>Avoid having background noise – including television and music</a:t>
            </a:r>
          </a:p>
          <a:p>
            <a:pPr marL="457200" lvl="1" indent="-342900"/>
            <a:r>
              <a:rPr lang="en-GB">
                <a:cs typeface="Calibri"/>
              </a:rPr>
              <a:t>Remove access to technology for the block of time that they are revising – it should be accessed in breaks between revision sessions</a:t>
            </a:r>
          </a:p>
          <a:p>
            <a:pPr marL="457200" lvl="1" indent="-342900"/>
            <a:endParaRPr lang="en-GB">
              <a:cs typeface="Calibri"/>
            </a:endParaRPr>
          </a:p>
          <a:p>
            <a:pPr marL="457200" lvl="1" indent="-342900"/>
            <a:endParaRPr lang="en-GB">
              <a:cs typeface="Calibri"/>
            </a:endParaRP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spTree>
    <p:extLst>
      <p:ext uri="{BB962C8B-B14F-4D97-AF65-F5344CB8AC3E}">
        <p14:creationId xmlns:p14="http://schemas.microsoft.com/office/powerpoint/2010/main" val="432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7" y="1685254"/>
            <a:ext cx="10515600" cy="50879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buNone/>
            </a:pPr>
            <a:r>
              <a:rPr lang="en-GB">
                <a:cs typeface="Calibri"/>
              </a:rPr>
              <a:t>Strategies to use to support revision:</a:t>
            </a:r>
          </a:p>
          <a:p>
            <a:pPr marL="457200" lvl="1" indent="-342900"/>
            <a:r>
              <a:rPr lang="en-GB">
                <a:cs typeface="Calibri"/>
              </a:rPr>
              <a:t>There are two key areas to address in revision:</a:t>
            </a:r>
          </a:p>
          <a:p>
            <a:pPr marL="914400" lvl="2" indent="-342900"/>
            <a:r>
              <a:rPr lang="en-GB">
                <a:cs typeface="Calibri"/>
              </a:rPr>
              <a:t>(1) Storing the information into your long term memory – this is supported by making connections to other pieces of information already in the long term memory, as it creates a filing system in the brain</a:t>
            </a:r>
          </a:p>
          <a:p>
            <a:pPr marL="914400" lvl="2" indent="-342900"/>
            <a:r>
              <a:rPr lang="en-GB">
                <a:cs typeface="Calibri"/>
              </a:rPr>
              <a:t>(2) Retrieving the information back out of your long term memory</a:t>
            </a:r>
          </a:p>
          <a:p>
            <a:pPr marL="457200" lvl="1" indent="-342900"/>
            <a:endParaRPr lang="en-GB">
              <a:cs typeface="Calibri"/>
            </a:endParaRPr>
          </a:p>
          <a:p>
            <a:pPr marL="457200" lvl="1" indent="-342900"/>
            <a:r>
              <a:rPr lang="en-GB">
                <a:cs typeface="Calibri"/>
              </a:rPr>
              <a:t>Many revision techniques address both of these.</a:t>
            </a:r>
          </a:p>
          <a:p>
            <a:pPr marL="457200" lvl="1" indent="-342900"/>
            <a:r>
              <a:rPr lang="en-GB">
                <a:cs typeface="Calibri"/>
              </a:rPr>
              <a:t>The key is that revision needs to be active – the brain needs to be processing the information.</a:t>
            </a:r>
          </a:p>
          <a:p>
            <a:pPr marL="457200" lvl="1" indent="-342900"/>
            <a:endParaRPr lang="en-GB">
              <a:cs typeface="Calibri"/>
            </a:endParaRPr>
          </a:p>
          <a:p>
            <a:pPr marL="457200" lvl="1" indent="-342900"/>
            <a:endParaRPr lang="en-GB">
              <a:cs typeface="Calibri"/>
            </a:endParaRP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spTree>
    <p:extLst>
      <p:ext uri="{BB962C8B-B14F-4D97-AF65-F5344CB8AC3E}">
        <p14:creationId xmlns:p14="http://schemas.microsoft.com/office/powerpoint/2010/main" val="12870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6" y="1685254"/>
            <a:ext cx="11125871" cy="508792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buNone/>
            </a:pPr>
            <a:r>
              <a:rPr lang="en-GB">
                <a:cs typeface="Calibri"/>
              </a:rPr>
              <a:t>Strategies to use to support revision:</a:t>
            </a:r>
          </a:p>
          <a:p>
            <a:pPr marL="457200" lvl="1" indent="-342900"/>
            <a:r>
              <a:rPr lang="en-GB" u="sng">
                <a:cs typeface="Calibri"/>
              </a:rPr>
              <a:t>Flash cards</a:t>
            </a:r>
          </a:p>
          <a:p>
            <a:pPr marL="457200" lvl="1" indent="-342900"/>
            <a:r>
              <a:rPr lang="en-GB">
                <a:cs typeface="Calibri"/>
              </a:rPr>
              <a:t>On one side, write a question or a skill to be described.</a:t>
            </a:r>
          </a:p>
          <a:p>
            <a:pPr marL="457200" lvl="1" indent="-342900"/>
            <a:r>
              <a:rPr lang="en-GB">
                <a:cs typeface="Calibri"/>
              </a:rPr>
              <a:t>On the other side, write the answer or method used in different contexts using their exercise book, revision guides or websites.</a:t>
            </a:r>
          </a:p>
          <a:p>
            <a:pPr marL="457200" lvl="1" indent="-342900"/>
            <a:endParaRPr lang="en-GB">
              <a:cs typeface="Calibri"/>
            </a:endParaRPr>
          </a:p>
          <a:p>
            <a:pPr marL="457200" lvl="1" indent="-342900"/>
            <a:r>
              <a:rPr lang="en-GB">
                <a:cs typeface="Calibri"/>
              </a:rPr>
              <a:t>Using them: either test themselves, find a family member/friend to test each other or answer a practice exam question and use the card to add to your answer/check it is correct.</a:t>
            </a:r>
          </a:p>
          <a:p>
            <a:pPr marL="457200" lvl="1" indent="-342900"/>
            <a:r>
              <a:rPr lang="en-GB">
                <a:cs typeface="Calibri"/>
              </a:rPr>
              <a:t>Revisit regularly questions or topics that they aren’t getting correct as regularly.</a:t>
            </a:r>
          </a:p>
          <a:p>
            <a:pPr marL="457200" lvl="1" indent="-342900"/>
            <a:endParaRPr lang="en-GB">
              <a:cs typeface="Calibri"/>
            </a:endParaRPr>
          </a:p>
          <a:p>
            <a:pPr marL="457200" lvl="1" indent="-342900"/>
            <a:r>
              <a:rPr lang="en-GB" u="sng">
                <a:cs typeface="Calibri"/>
              </a:rPr>
              <a:t>Mind maps</a:t>
            </a:r>
          </a:p>
          <a:p>
            <a:pPr marL="457200" lvl="1" indent="-342900"/>
            <a:r>
              <a:rPr lang="en-GB">
                <a:cs typeface="Calibri"/>
              </a:rPr>
              <a:t>These work in a very similar way, but do make the links between the different topics more explicit.</a:t>
            </a: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spTree>
    <p:extLst>
      <p:ext uri="{BB962C8B-B14F-4D97-AF65-F5344CB8AC3E}">
        <p14:creationId xmlns:p14="http://schemas.microsoft.com/office/powerpoint/2010/main" val="334877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A92A-72EA-B180-E1D7-EA34A934B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
            <a:ext cx="4542641" cy="613563"/>
          </a:xfrm>
          <a:prstGeom prst="rect">
            <a:avLst/>
          </a:prstGeom>
        </p:spPr>
      </p:pic>
      <p:pic>
        <p:nvPicPr>
          <p:cNvPr id="5" name="Picture 4" descr="Hexagon banner head">
            <a:extLst>
              <a:ext uri="{FF2B5EF4-FFF2-40B4-BE49-F238E27FC236}">
                <a16:creationId xmlns:a16="http://schemas.microsoft.com/office/drawing/2014/main" id="{94739E9E-D1D4-B0A3-6E71-B49B9DE361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641" y="0"/>
            <a:ext cx="3259029" cy="613563"/>
          </a:xfrm>
          <a:prstGeom prst="rect">
            <a:avLst/>
          </a:prstGeom>
          <a:noFill/>
          <a:ln>
            <a:noFill/>
          </a:ln>
        </p:spPr>
      </p:pic>
      <p:pic>
        <p:nvPicPr>
          <p:cNvPr id="6" name="Picture 5">
            <a:extLst>
              <a:ext uri="{FF2B5EF4-FFF2-40B4-BE49-F238E27FC236}">
                <a16:creationId xmlns:a16="http://schemas.microsoft.com/office/drawing/2014/main" id="{37D903FF-D34F-B328-1CCA-A681180E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982" y="0"/>
            <a:ext cx="4999930" cy="613563"/>
          </a:xfrm>
          <a:prstGeom prst="rect">
            <a:avLst/>
          </a:prstGeom>
        </p:spPr>
      </p:pic>
      <p:sp>
        <p:nvSpPr>
          <p:cNvPr id="9" name="Content Placeholder 2">
            <a:extLst>
              <a:ext uri="{FF2B5EF4-FFF2-40B4-BE49-F238E27FC236}">
                <a16:creationId xmlns:a16="http://schemas.microsoft.com/office/drawing/2014/main" id="{8ECBB662-AB9F-C71E-8C7C-CE4B41E17694}"/>
              </a:ext>
            </a:extLst>
          </p:cNvPr>
          <p:cNvSpPr txBox="1">
            <a:spLocks/>
          </p:cNvSpPr>
          <p:nvPr/>
        </p:nvSpPr>
        <p:spPr>
          <a:xfrm>
            <a:off x="539386" y="1685254"/>
            <a:ext cx="11125871" cy="50879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1" indent="0">
              <a:buNone/>
            </a:pPr>
            <a:r>
              <a:rPr lang="en-GB">
                <a:cs typeface="Calibri"/>
              </a:rPr>
              <a:t>Strategies to use to support revision:</a:t>
            </a:r>
          </a:p>
          <a:p>
            <a:pPr marL="457200" lvl="1" indent="-342900"/>
            <a:r>
              <a:rPr lang="en-GB" u="sng">
                <a:cs typeface="Calibri"/>
              </a:rPr>
              <a:t>Revision clock</a:t>
            </a:r>
          </a:p>
          <a:p>
            <a:pPr marL="457200" lvl="1" indent="-342900"/>
            <a:r>
              <a:rPr lang="en-GB">
                <a:cs typeface="Calibri"/>
              </a:rPr>
              <a:t>Write the topic title in the middle and then split the paper into 12 segments.  </a:t>
            </a:r>
          </a:p>
          <a:p>
            <a:pPr marL="457200" lvl="1" indent="-342900"/>
            <a:r>
              <a:rPr lang="en-GB">
                <a:cs typeface="Calibri"/>
              </a:rPr>
              <a:t>In each segment, write a different question or sub-topic.</a:t>
            </a:r>
          </a:p>
          <a:p>
            <a:pPr marL="457200" lvl="1" indent="-342900"/>
            <a:r>
              <a:rPr lang="en-GB">
                <a:cs typeface="Calibri"/>
              </a:rPr>
              <a:t>Using one pen colour, spend a fixed amount of time writing the answer to a question or sub-topic in the segment, before using a different colour to add information to the answer using revision resources.</a:t>
            </a:r>
          </a:p>
          <a:p>
            <a:pPr marL="457200" lvl="1" indent="-342900"/>
            <a:r>
              <a:rPr lang="en-GB">
                <a:cs typeface="Calibri"/>
              </a:rPr>
              <a:t>Repeat this for all of the different sections.  </a:t>
            </a:r>
          </a:p>
          <a:p>
            <a:pPr marL="457200" lvl="1" indent="-342900"/>
            <a:r>
              <a:rPr lang="en-GB">
                <a:cs typeface="Calibri"/>
              </a:rPr>
              <a:t>The information in the second colour are the areas to focus upon in later revision.  </a:t>
            </a:r>
          </a:p>
          <a:p>
            <a:pPr marL="457200" lvl="1" indent="-342900"/>
            <a:r>
              <a:rPr lang="en-GB">
                <a:cs typeface="Calibri"/>
              </a:rPr>
              <a:t>The clock exercise can then be repeated to see if they remember more each time, or they could challenge themselves by giving less time for each section.</a:t>
            </a:r>
          </a:p>
        </p:txBody>
      </p:sp>
      <p:sp>
        <p:nvSpPr>
          <p:cNvPr id="2" name="TextBox 1">
            <a:extLst>
              <a:ext uri="{FF2B5EF4-FFF2-40B4-BE49-F238E27FC236}">
                <a16:creationId xmlns:a16="http://schemas.microsoft.com/office/drawing/2014/main" id="{CA2981A9-5824-9E3A-F530-FA949A479CCB}"/>
              </a:ext>
            </a:extLst>
          </p:cNvPr>
          <p:cNvSpPr txBox="1"/>
          <p:nvPr/>
        </p:nvSpPr>
        <p:spPr>
          <a:xfrm>
            <a:off x="416718" y="848319"/>
            <a:ext cx="11429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u="sng">
                <a:cs typeface="Calibri"/>
              </a:rPr>
              <a:t>Supporting your child with revision</a:t>
            </a:r>
          </a:p>
        </p:txBody>
      </p:sp>
      <p:pic>
        <p:nvPicPr>
          <p:cNvPr id="3" name="Picture 2">
            <a:extLst>
              <a:ext uri="{FF2B5EF4-FFF2-40B4-BE49-F238E27FC236}">
                <a16:creationId xmlns:a16="http://schemas.microsoft.com/office/drawing/2014/main" id="{A8C8263C-6FE1-7DBC-17B5-2107AB8A4415}"/>
              </a:ext>
            </a:extLst>
          </p:cNvPr>
          <p:cNvPicPr>
            <a:picLocks noChangeAspect="1"/>
          </p:cNvPicPr>
          <p:nvPr/>
        </p:nvPicPr>
        <p:blipFill>
          <a:blip r:embed="rId4"/>
          <a:stretch>
            <a:fillRect/>
          </a:stretch>
        </p:blipFill>
        <p:spPr>
          <a:xfrm>
            <a:off x="7834296" y="41931"/>
            <a:ext cx="3940986" cy="2455795"/>
          </a:xfrm>
          <a:prstGeom prst="rect">
            <a:avLst/>
          </a:prstGeom>
        </p:spPr>
      </p:pic>
    </p:spTree>
    <p:extLst>
      <p:ext uri="{BB962C8B-B14F-4D97-AF65-F5344CB8AC3E}">
        <p14:creationId xmlns:p14="http://schemas.microsoft.com/office/powerpoint/2010/main" val="427988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686DDF45001547AF46A453D55EAE31" ma:contentTypeVersion="9" ma:contentTypeDescription="Create a new document." ma:contentTypeScope="" ma:versionID="b5f32e3408145f6d831b7b0a66aa3c9e">
  <xsd:schema xmlns:xsd="http://www.w3.org/2001/XMLSchema" xmlns:xs="http://www.w3.org/2001/XMLSchema" xmlns:p="http://schemas.microsoft.com/office/2006/metadata/properties" xmlns:ns3="0c2d48bb-5623-4522-b3e5-2c3c942a2f67" xmlns:ns4="08f8cdd9-8fea-4b7f-8869-ed4d0ec2a229" targetNamespace="http://schemas.microsoft.com/office/2006/metadata/properties" ma:root="true" ma:fieldsID="8f636e26f853fff20f56cf26fa8b94d4" ns3:_="" ns4:_="">
    <xsd:import namespace="0c2d48bb-5623-4522-b3e5-2c3c942a2f67"/>
    <xsd:import namespace="08f8cdd9-8fea-4b7f-8869-ed4d0ec2a2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d48bb-5623-4522-b3e5-2c3c942a2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f8cdd9-8fea-4b7f-8869-ed4d0ec2a2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7CB2D-D16A-4304-95B9-0D0519A25F87}">
  <ds:schemaRefs>
    <ds:schemaRef ds:uri="08f8cdd9-8fea-4b7f-8869-ed4d0ec2a229"/>
    <ds:schemaRef ds:uri="0c2d48bb-5623-4522-b3e5-2c3c942a2f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840499-A1CB-4EFF-A018-3339C30C96B9}">
  <ds:schemaRefs>
    <ds:schemaRef ds:uri="08f8cdd9-8fea-4b7f-8869-ed4d0ec2a229"/>
    <ds:schemaRef ds:uri="0c2d48bb-5623-4522-b3e5-2c3c942a2f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BB6879-6912-443C-AE0B-4543D7F64D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3244</Words>
  <Application>Microsoft Office PowerPoint</Application>
  <PresentationFormat>Widescreen</PresentationFormat>
  <Paragraphs>411</Paragraphs>
  <Slides>59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-apple-system</vt:lpstr>
      <vt:lpstr>Arial</vt:lpstr>
      <vt:lpstr>Calibri</vt:lpstr>
      <vt:lpstr>Calibri Light</vt:lpstr>
      <vt:lpstr>Dreaming Outloud Pro</vt:lpstr>
      <vt:lpstr>Helvetica</vt:lpstr>
      <vt:lpstr>Office Theme</vt:lpstr>
      <vt:lpstr>1_Office Theme</vt:lpstr>
      <vt:lpstr>Exams support evening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GCSE English language</vt:lpstr>
      <vt:lpstr>Know the question types and timings! Paper 1</vt:lpstr>
      <vt:lpstr>PowerPoint Presentation</vt:lpstr>
      <vt:lpstr>Know the skills being assessed!</vt:lpstr>
      <vt:lpstr>Paper 1 Question 2:  How does the writer use language …</vt:lpstr>
      <vt:lpstr>PowerPoint Presentation</vt:lpstr>
      <vt:lpstr>PowerPoint Presentation</vt:lpstr>
      <vt:lpstr>PowerPoint Presentation</vt:lpstr>
      <vt:lpstr>PowerPoint Presentation</vt:lpstr>
      <vt:lpstr>PowerPoint Presentation</vt:lpstr>
      <vt:lpstr>Literature</vt:lpstr>
      <vt:lpstr>PowerPoint Presentation</vt:lpstr>
      <vt:lpstr>Revision guides/cards</vt:lpstr>
      <vt:lpstr>Create your own!</vt:lpstr>
      <vt:lpstr>PowerPoint Presentation</vt:lpstr>
      <vt:lpstr>Online resources</vt:lpstr>
      <vt:lpstr>For Language and Literature</vt:lpstr>
      <vt:lpstr>GCSE Maths</vt:lpstr>
      <vt:lpstr>GCSE Maths – Top 5 tips</vt:lpstr>
      <vt:lpstr>Calculators</vt:lpstr>
      <vt:lpstr>How to revise in Science</vt:lpstr>
      <vt:lpstr>PowerPoint Presentation</vt:lpstr>
      <vt:lpstr>A reminder on assessment structure…  GCSE Separate Sciences</vt:lpstr>
      <vt:lpstr>A reminder on assessment structure…  GCSE Combined Sciences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Exams support</dc:title>
  <dc:creator>Gareth Paisley</dc:creator>
  <cp:lastModifiedBy>Aaron</cp:lastModifiedBy>
  <cp:revision>2</cp:revision>
  <dcterms:created xsi:type="dcterms:W3CDTF">2023-01-30T13:56:57Z</dcterms:created>
  <dcterms:modified xsi:type="dcterms:W3CDTF">2023-04-05T08:29:11Z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0x010100C2686DDF45001547AF46A453D55EAE31</vt:lpwstr>
  </property>
</Properties>
</file>